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C9F8-8B47-4707-A24F-56D5346515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54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58A1F-7E4E-4C52-AA09-0848FF84A30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2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FD68A-F27B-4C3B-9180-D45134D37A3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0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5C64-268B-490E-91A8-447CA0B4C0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9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7BBD0-DFF8-4CEC-AA4C-B8948F0472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74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4EA8-95CC-4E33-9F98-7285BCE168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D0926-388E-41C7-99D7-CC78E2CE2F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2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69FD-885D-4C39-B9C2-6F898CC144C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3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F1E8E-3052-4C80-BA2E-756AB0A1B0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8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12068-648C-4CBB-B775-C9367BE210F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AEBFD-1F1A-4D31-A9E6-3AD481A1D7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0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89B4ED-5B8B-4589-9DBE-13AF542855AF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152400" y="6429375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16-</a:t>
            </a:r>
            <a:fld id="{AB0C4F6E-043B-4001-BE76-7CCD61844974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1524000" y="3352800"/>
            <a:ext cx="4724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9218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447800" y="19812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Chapter 12</a:t>
            </a:r>
            <a:endParaRPr lang="en-US" altLang="en-US" sz="3200" b="1">
              <a:solidFill>
                <a:srgbClr val="000000"/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95400" y="28194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3" name="Text Box 5" descr="Pink tissue paper"/>
          <p:cNvSpPr txBox="1">
            <a:spLocks noChangeArrowheads="1"/>
          </p:cNvSpPr>
          <p:nvPr/>
        </p:nvSpPr>
        <p:spPr bwMode="auto">
          <a:xfrm>
            <a:off x="1447800" y="2667000"/>
            <a:ext cx="6934200" cy="8223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Kinetics:  Rates and Mechanisms of Chemical Reactions</a:t>
            </a:r>
          </a:p>
        </p:txBody>
      </p:sp>
    </p:spTree>
    <p:extLst>
      <p:ext uri="{BB962C8B-B14F-4D97-AF65-F5344CB8AC3E}">
        <p14:creationId xmlns:p14="http://schemas.microsoft.com/office/powerpoint/2010/main" val="295805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6019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16.5</a:t>
            </a:r>
          </a:p>
        </p:txBody>
      </p:sp>
      <p:sp>
        <p:nvSpPr>
          <p:cNvPr id="11267" name="Text Box 6" descr="Bouquet"/>
          <p:cNvSpPr txBox="1">
            <a:spLocks noChangeArrowheads="1"/>
          </p:cNvSpPr>
          <p:nvPr/>
        </p:nvSpPr>
        <p:spPr bwMode="auto">
          <a:xfrm>
            <a:off x="228600" y="228600"/>
            <a:ext cx="3505200" cy="10541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Concentrations of O</a:t>
            </a:r>
            <a:r>
              <a:rPr lang="en-US" altLang="en-US" sz="2000" b="1" baseline="-25000">
                <a:solidFill>
                  <a:srgbClr val="000000"/>
                </a:solidFill>
                <a:latin typeface="Textile" charset="0"/>
              </a:rPr>
              <a:t>3</a:t>
            </a: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 </a:t>
            </a:r>
            <a:r>
              <a:rPr lang="en-US" altLang="en-US" sz="2000" b="1" i="1">
                <a:solidFill>
                  <a:srgbClr val="000000"/>
                </a:solidFill>
                <a:latin typeface="Textile" charset="0"/>
              </a:rPr>
              <a:t>vs</a:t>
            </a: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 time during its reaction with C</a:t>
            </a:r>
            <a:r>
              <a:rPr lang="en-US" altLang="en-US" sz="2000" b="1" baseline="-22000">
                <a:solidFill>
                  <a:srgbClr val="000000"/>
                </a:solidFill>
                <a:latin typeface="Textile" charset="0"/>
              </a:rPr>
              <a:t>2</a:t>
            </a: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  <a:latin typeface="Textile" charset="0"/>
              </a:rPr>
              <a:t>4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pic>
        <p:nvPicPr>
          <p:cNvPr id="16393" name="Picture 9" descr="P:\Stacy_Patch\Silberberg 2003\Silberberg DCM\chapt16\color_art_library\16_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4779963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" descr="Recycled paper"/>
          <p:cNvSpPr txBox="1">
            <a:spLocks noChangeArrowheads="1"/>
          </p:cNvSpPr>
          <p:nvPr/>
        </p:nvSpPr>
        <p:spPr bwMode="auto">
          <a:xfrm>
            <a:off x="438150" y="1828800"/>
            <a:ext cx="3117850" cy="6413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Curved line indicates change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 </a:t>
            </a:r>
            <a:r>
              <a:rPr lang="en-US" altLang="en-US">
                <a:solidFill>
                  <a:srgbClr val="FF0000"/>
                </a:solidFill>
              </a:rPr>
              <a:t>reaction rate</a:t>
            </a:r>
            <a:r>
              <a:rPr lang="en-US" altLang="en-US">
                <a:solidFill>
                  <a:srgbClr val="000000"/>
                </a:solidFill>
              </a:rPr>
              <a:t> with time.</a:t>
            </a:r>
          </a:p>
        </p:txBody>
      </p:sp>
      <p:sp>
        <p:nvSpPr>
          <p:cNvPr id="16395" name="Text Box 11" descr="Recycled paper"/>
          <p:cNvSpPr txBox="1">
            <a:spLocks noChangeArrowheads="1"/>
          </p:cNvSpPr>
          <p:nvPr/>
        </p:nvSpPr>
        <p:spPr bwMode="auto">
          <a:xfrm>
            <a:off x="323850" y="2514600"/>
            <a:ext cx="3384550" cy="9159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slope of a tangent at any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point on the curve yields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instantaneous rate </a:t>
            </a:r>
            <a:r>
              <a:rPr lang="en-US" altLang="en-US">
                <a:solidFill>
                  <a:srgbClr val="000000"/>
                </a:solidFill>
              </a:rPr>
              <a:t>at that point.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6397" name="Text Box 13" descr="Bouquet"/>
          <p:cNvSpPr txBox="1">
            <a:spLocks noChangeArrowheads="1"/>
          </p:cNvSpPr>
          <p:nvPr/>
        </p:nvSpPr>
        <p:spPr bwMode="auto">
          <a:xfrm>
            <a:off x="457200" y="4038600"/>
            <a:ext cx="3298825" cy="650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reaction rate = (instantaneous)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reaction rate</a:t>
            </a:r>
          </a:p>
        </p:txBody>
      </p:sp>
      <p:sp>
        <p:nvSpPr>
          <p:cNvPr id="16398" name="Text Box 14" descr="Bouquet"/>
          <p:cNvSpPr txBox="1">
            <a:spLocks noChangeArrowheads="1"/>
          </p:cNvSpPr>
          <p:nvPr/>
        </p:nvSpPr>
        <p:spPr bwMode="auto">
          <a:xfrm>
            <a:off x="457200" y="4800600"/>
            <a:ext cx="3292475" cy="9255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initial rates</a:t>
            </a:r>
            <a:r>
              <a:rPr lang="en-US" altLang="en-US">
                <a:solidFill>
                  <a:srgbClr val="000000"/>
                </a:solidFill>
              </a:rPr>
              <a:t>: measured to avoid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complications due to back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reactions</a:t>
            </a:r>
          </a:p>
        </p:txBody>
      </p:sp>
    </p:spTree>
    <p:extLst>
      <p:ext uri="{BB962C8B-B14F-4D97-AF65-F5344CB8AC3E}">
        <p14:creationId xmlns:p14="http://schemas.microsoft.com/office/powerpoint/2010/main" val="11050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 autoUpdateAnimBg="0"/>
      <p:bldP spid="16395" grpId="0" animBg="1" autoUpdateAnimBg="0"/>
      <p:bldP spid="16397" grpId="0" animBg="1" autoUpdateAnimBg="0"/>
      <p:bldP spid="1639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28600" y="6019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16.6</a:t>
            </a:r>
          </a:p>
        </p:txBody>
      </p:sp>
      <p:sp>
        <p:nvSpPr>
          <p:cNvPr id="17414" name="Text Box 6" descr="Pink tissue paper"/>
          <p:cNvSpPr txBox="1">
            <a:spLocks noChangeArrowheads="1"/>
          </p:cNvSpPr>
          <p:nvPr/>
        </p:nvSpPr>
        <p:spPr bwMode="auto">
          <a:xfrm>
            <a:off x="990600" y="3124200"/>
            <a:ext cx="3048000" cy="71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Plots of [C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H</a:t>
            </a:r>
            <a:r>
              <a:rPr lang="en-US" altLang="en-US" sz="2000" b="1" baseline="-25000">
                <a:solidFill>
                  <a:srgbClr val="000000"/>
                </a:solidFill>
              </a:rPr>
              <a:t>4</a:t>
            </a:r>
            <a:r>
              <a:rPr lang="en-US" altLang="en-US" sz="2000" b="1">
                <a:solidFill>
                  <a:srgbClr val="000000"/>
                </a:solidFill>
              </a:rPr>
              <a:t>] and [O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 sz="2000" b="1">
                <a:solidFill>
                  <a:srgbClr val="000000"/>
                </a:solidFill>
              </a:rPr>
              <a:t>] </a:t>
            </a:r>
            <a:r>
              <a:rPr lang="en-US" altLang="en-US" sz="2000" b="1" i="1">
                <a:solidFill>
                  <a:srgbClr val="000000"/>
                </a:solidFill>
              </a:rPr>
              <a:t>vs</a:t>
            </a:r>
            <a:r>
              <a:rPr lang="en-US" altLang="en-US" sz="2000" b="1">
                <a:solidFill>
                  <a:srgbClr val="000000"/>
                </a:solidFill>
              </a:rPr>
              <a:t> reaction time</a:t>
            </a:r>
          </a:p>
        </p:txBody>
      </p:sp>
      <p:pic>
        <p:nvPicPr>
          <p:cNvPr id="17419" name="Picture 11" descr="P:\Stacy_Patch\Silberberg 2003\Silberberg DCM\chapt16\color_art_library\16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6988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12" descr="Purple mesh"/>
          <p:cNvSpPr txBox="1">
            <a:spLocks noChangeArrowheads="1"/>
          </p:cNvSpPr>
          <p:nvPr/>
        </p:nvSpPr>
        <p:spPr bwMode="auto">
          <a:xfrm>
            <a:off x="685800" y="1066800"/>
            <a:ext cx="3598863" cy="7270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FFFF"/>
                </a:solidFill>
                <a:latin typeface="Textile" charset="0"/>
              </a:rPr>
              <a:t>Other Plots to Determine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FFFF"/>
                </a:solidFill>
                <a:latin typeface="Textile" charset="0"/>
              </a:rPr>
              <a:t>Reaction Rate</a:t>
            </a:r>
            <a:endParaRPr lang="en-US" altLang="en-US">
              <a:solidFill>
                <a:srgbClr val="00FFFF"/>
              </a:solidFill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228600" y="2286000"/>
            <a:ext cx="452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+  O</a:t>
            </a:r>
            <a:r>
              <a:rPr lang="en-US" altLang="en-US" sz="2000" b="1" baseline="-22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        C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O(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+  O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133600" y="243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2133600" y="2514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0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 autoUpdateAnimBg="0"/>
      <p:bldP spid="17421" grpId="0" autoUpdateAnimBg="0"/>
      <p:bldP spid="17422" grpId="0" animBg="1"/>
      <p:bldP spid="174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 descr="Purple mesh"/>
          <p:cNvSpPr txBox="1">
            <a:spLocks noChangeArrowheads="1"/>
          </p:cNvSpPr>
          <p:nvPr/>
        </p:nvSpPr>
        <p:spPr bwMode="auto">
          <a:xfrm>
            <a:off x="1778000" y="685800"/>
            <a:ext cx="5689600" cy="663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FFFF"/>
                </a:solidFill>
                <a:latin typeface="Textile" charset="0"/>
              </a:rPr>
              <a:t>Expressing rate in terms of changes 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FFFF"/>
                </a:solidFill>
                <a:latin typeface="Textile" charset="0"/>
              </a:rPr>
              <a:t>[reactant] and [product]</a:t>
            </a:r>
            <a:endParaRPr lang="en-US" altLang="en-US" b="1">
              <a:solidFill>
                <a:srgbClr val="000000"/>
              </a:solidFill>
              <a:latin typeface="Textile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660525" y="2093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76600" y="1676400"/>
            <a:ext cx="262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+  I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    </a:t>
            </a: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HI(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3317" name="Text Box 5" descr="Pink tissue paper"/>
          <p:cNvSpPr txBox="1">
            <a:spLocks noChangeArrowheads="1"/>
          </p:cNvSpPr>
          <p:nvPr/>
        </p:nvSpPr>
        <p:spPr bwMode="auto">
          <a:xfrm>
            <a:off x="2438400" y="2362200"/>
            <a:ext cx="4260850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>
                <a:solidFill>
                  <a:srgbClr val="1822CD"/>
                </a:solidFill>
              </a:rPr>
              <a:t>- </a:t>
            </a:r>
            <a:r>
              <a:rPr lang="en-US" altLang="en-US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1822CD"/>
                </a:solidFill>
              </a:rPr>
              <a:t>[H</a:t>
            </a:r>
            <a:r>
              <a:rPr lang="en-US" altLang="en-US" sz="2000" b="1" baseline="-22000">
                <a:solidFill>
                  <a:srgbClr val="1822CD"/>
                </a:solidFill>
              </a:rPr>
              <a:t>2</a:t>
            </a:r>
            <a:r>
              <a:rPr lang="en-US" altLang="en-US">
                <a:solidFill>
                  <a:srgbClr val="1822CD"/>
                </a:solidFill>
              </a:rPr>
              <a:t>]/</a:t>
            </a:r>
            <a:r>
              <a:rPr lang="en-US" altLang="en-US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1822CD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-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[I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  <a:r>
              <a:rPr lang="en-US" altLang="en-US">
                <a:solidFill>
                  <a:srgbClr val="FF0000"/>
                </a:solidFill>
              </a:rPr>
              <a:t>1/2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[HI]/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8" name="Text Box 6" descr="Pink tissue paper"/>
          <p:cNvSpPr txBox="1">
            <a:spLocks noChangeArrowheads="1"/>
          </p:cNvSpPr>
          <p:nvPr/>
        </p:nvSpPr>
        <p:spPr bwMode="auto">
          <a:xfrm>
            <a:off x="2514600" y="3352800"/>
            <a:ext cx="4133850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1822CD"/>
                </a:solidFill>
              </a:rPr>
              <a:t>[HI]/</a:t>
            </a:r>
            <a:r>
              <a:rPr lang="en-US" altLang="en-US">
                <a:solidFill>
                  <a:srgbClr val="1822CD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1822CD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-</a:t>
            </a: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[H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-</a:t>
            </a:r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[I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800600" y="190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343400" y="28194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13321" name="Text Box 9" descr="Bouquet"/>
          <p:cNvSpPr txBox="1">
            <a:spLocks noChangeArrowheads="1"/>
          </p:cNvSpPr>
          <p:nvPr/>
        </p:nvSpPr>
        <p:spPr bwMode="auto">
          <a:xfrm>
            <a:off x="719138" y="4013200"/>
            <a:ext cx="7989887" cy="711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mathematical expression for the rate, and the numerical value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rate, depend on which substance is chosen as the </a:t>
            </a:r>
            <a:r>
              <a:rPr lang="en-US" altLang="en-US" sz="2000">
                <a:solidFill>
                  <a:srgbClr val="FF0000"/>
                </a:solidFill>
              </a:rPr>
              <a:t>reference</a:t>
            </a:r>
            <a:r>
              <a:rPr lang="en-US" altLang="en-US" sz="2000">
                <a:solidFill>
                  <a:srgbClr val="000000"/>
                </a:solidFill>
              </a:rPr>
              <a:t>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05000" y="5003800"/>
            <a:ext cx="582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For the general reaction:  </a:t>
            </a:r>
            <a:r>
              <a:rPr lang="en-US" altLang="en-US" sz="2000" i="1">
                <a:solidFill>
                  <a:srgbClr val="000000"/>
                </a:solidFill>
              </a:rPr>
              <a:t>a</a:t>
            </a:r>
            <a:r>
              <a:rPr lang="en-US" altLang="en-US" sz="2000">
                <a:solidFill>
                  <a:srgbClr val="000000"/>
                </a:solidFill>
              </a:rPr>
              <a:t>A  +  </a:t>
            </a:r>
            <a:r>
              <a:rPr lang="en-US" altLang="en-US" sz="2000" i="1">
                <a:solidFill>
                  <a:srgbClr val="000000"/>
                </a:solidFill>
              </a:rPr>
              <a:t>b</a:t>
            </a:r>
            <a:r>
              <a:rPr lang="en-US" altLang="en-US" sz="2000">
                <a:solidFill>
                  <a:srgbClr val="000000"/>
                </a:solidFill>
              </a:rPr>
              <a:t>B         </a:t>
            </a:r>
            <a:r>
              <a:rPr lang="en-US" altLang="en-US" sz="2000" i="1">
                <a:solidFill>
                  <a:srgbClr val="000000"/>
                </a:solidFill>
              </a:rPr>
              <a:t>c</a:t>
            </a:r>
            <a:r>
              <a:rPr lang="en-US" altLang="en-US" sz="2000">
                <a:solidFill>
                  <a:srgbClr val="000000"/>
                </a:solidFill>
              </a:rPr>
              <a:t>C  +  </a:t>
            </a:r>
            <a:r>
              <a:rPr lang="en-US" altLang="en-US" sz="2000" i="1">
                <a:solidFill>
                  <a:srgbClr val="000000"/>
                </a:solidFill>
              </a:rPr>
              <a:t>d</a:t>
            </a:r>
            <a:r>
              <a:rPr lang="en-US" altLang="en-US" sz="200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6096000" y="5181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24" name="Text Box 12" descr="Recycled paper"/>
          <p:cNvSpPr txBox="1">
            <a:spLocks noChangeArrowheads="1"/>
          </p:cNvSpPr>
          <p:nvPr/>
        </p:nvSpPr>
        <p:spPr bwMode="auto">
          <a:xfrm>
            <a:off x="1143000" y="5486400"/>
            <a:ext cx="7461250" cy="4064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rate  =  </a:t>
            </a:r>
            <a:r>
              <a:rPr lang="en-US" altLang="en-US" sz="2000">
                <a:solidFill>
                  <a:srgbClr val="ED181E"/>
                </a:solidFill>
              </a:rPr>
              <a:t>-</a:t>
            </a:r>
            <a:r>
              <a:rPr lang="en-US" altLang="en-US" sz="2000">
                <a:solidFill>
                  <a:srgbClr val="000000"/>
                </a:solidFill>
              </a:rPr>
              <a:t>1/</a:t>
            </a:r>
            <a:r>
              <a:rPr lang="en-US" altLang="en-US" sz="2000" i="1">
                <a:solidFill>
                  <a:srgbClr val="000000"/>
                </a:solidFill>
              </a:rPr>
              <a:t>a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>
                <a:solidFill>
                  <a:srgbClr val="000000"/>
                </a:solidFill>
              </a:rPr>
              <a:t>[A]/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i="1">
                <a:solidFill>
                  <a:srgbClr val="000000"/>
                </a:solidFill>
              </a:rPr>
              <a:t>t</a:t>
            </a:r>
            <a:r>
              <a:rPr lang="en-US" altLang="en-US" sz="2000">
                <a:solidFill>
                  <a:srgbClr val="000000"/>
                </a:solidFill>
              </a:rPr>
              <a:t>   =  </a:t>
            </a:r>
            <a:r>
              <a:rPr lang="en-US" altLang="en-US" sz="2000">
                <a:solidFill>
                  <a:srgbClr val="ED181E"/>
                </a:solidFill>
              </a:rPr>
              <a:t>-</a:t>
            </a:r>
            <a:r>
              <a:rPr lang="en-US" altLang="en-US" sz="2000">
                <a:solidFill>
                  <a:srgbClr val="000000"/>
                </a:solidFill>
              </a:rPr>
              <a:t>1/</a:t>
            </a:r>
            <a:r>
              <a:rPr lang="en-US" altLang="en-US" sz="2000" i="1">
                <a:solidFill>
                  <a:srgbClr val="000000"/>
                </a:solidFill>
              </a:rPr>
              <a:t>b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>
                <a:solidFill>
                  <a:srgbClr val="000000"/>
                </a:solidFill>
              </a:rPr>
              <a:t>[B]/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i="1">
                <a:solidFill>
                  <a:srgbClr val="000000"/>
                </a:solidFill>
              </a:rPr>
              <a:t>t  </a:t>
            </a:r>
            <a:r>
              <a:rPr lang="en-US" altLang="en-US" sz="2000">
                <a:solidFill>
                  <a:srgbClr val="000000"/>
                </a:solidFill>
              </a:rPr>
              <a:t> =  1/</a:t>
            </a:r>
            <a:r>
              <a:rPr lang="en-US" altLang="en-US" sz="2000" i="1">
                <a:solidFill>
                  <a:srgbClr val="000000"/>
                </a:solidFill>
              </a:rPr>
              <a:t>c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>
                <a:solidFill>
                  <a:srgbClr val="000000"/>
                </a:solidFill>
              </a:rPr>
              <a:t>[C]/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i="1">
                <a:solidFill>
                  <a:srgbClr val="000000"/>
                </a:solidFill>
              </a:rPr>
              <a:t>t</a:t>
            </a:r>
            <a:r>
              <a:rPr lang="en-US" altLang="en-US" sz="2000">
                <a:solidFill>
                  <a:srgbClr val="000000"/>
                </a:solidFill>
              </a:rPr>
              <a:t>   =  1/</a:t>
            </a:r>
            <a:r>
              <a:rPr lang="en-US" altLang="en-US" sz="2000" i="1">
                <a:solidFill>
                  <a:srgbClr val="000000"/>
                </a:solidFill>
              </a:rPr>
              <a:t>d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>
                <a:solidFill>
                  <a:srgbClr val="000000"/>
                </a:solidFill>
              </a:rPr>
              <a:t>[D]/</a:t>
            </a:r>
            <a:r>
              <a:rPr lang="en-US" altLang="en-US" sz="20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sz="2000" i="1">
                <a:solidFill>
                  <a:srgbClr val="000000"/>
                </a:solidFill>
              </a:rPr>
              <a:t>t</a:t>
            </a:r>
            <a:endParaRPr lang="en-US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7534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Sample Problem 16.1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PLAN: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57200" y="4800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SOLUTION: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200400" y="457200"/>
            <a:ext cx="4419600" cy="6508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Expressing rate in terms of changes in concentration with time</a:t>
            </a:r>
          </a:p>
        </p:txBody>
      </p:sp>
      <p:grpSp>
        <p:nvGrpSpPr>
          <p:cNvPr id="14342" name="Group 67"/>
          <p:cNvGrpSpPr>
            <a:grpSpLocks/>
          </p:cNvGrpSpPr>
          <p:nvPr/>
        </p:nvGrpSpPr>
        <p:grpSpPr bwMode="auto">
          <a:xfrm>
            <a:off x="533400" y="1219200"/>
            <a:ext cx="8229600" cy="915988"/>
            <a:chOff x="336" y="768"/>
            <a:chExt cx="5184" cy="577"/>
          </a:xfrm>
        </p:grpSpPr>
        <p:sp>
          <p:nvSpPr>
            <p:cNvPr id="14405" name="Text Box 5"/>
            <p:cNvSpPr txBox="1">
              <a:spLocks noChangeArrowheads="1"/>
            </p:cNvSpPr>
            <p:nvPr/>
          </p:nvSpPr>
          <p:spPr bwMode="auto"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1822CD"/>
                  </a:solidFill>
                </a:rPr>
                <a:t>PROBLEM: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14406" name="Text Box 9"/>
            <p:cNvSpPr txBox="1">
              <a:spLocks noChangeArrowheads="1"/>
            </p:cNvSpPr>
            <p:nvPr/>
          </p:nvSpPr>
          <p:spPr bwMode="auto">
            <a:xfrm>
              <a:off x="1296" y="768"/>
              <a:ext cx="4224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Because it generates a nonpolluting product (water vapor), hydrogen gas is used for fuel aboard the space shuttle and may be used by automobile engines in the near future.</a:t>
              </a:r>
            </a:p>
          </p:txBody>
        </p:sp>
      </p:grpSp>
      <p:grpSp>
        <p:nvGrpSpPr>
          <p:cNvPr id="14343" name="Group 12"/>
          <p:cNvGrpSpPr>
            <a:grpSpLocks/>
          </p:cNvGrpSpPr>
          <p:nvPr/>
        </p:nvGrpSpPr>
        <p:grpSpPr bwMode="auto">
          <a:xfrm>
            <a:off x="3276600" y="2133600"/>
            <a:ext cx="3048000" cy="366713"/>
            <a:chOff x="2016" y="1440"/>
            <a:chExt cx="1920" cy="231"/>
          </a:xfrm>
        </p:grpSpPr>
        <p:sp>
          <p:nvSpPr>
            <p:cNvPr id="14403" name="Text Box 10"/>
            <p:cNvSpPr txBox="1">
              <a:spLocks noChangeArrowheads="1"/>
            </p:cNvSpPr>
            <p:nvPr/>
          </p:nvSpPr>
          <p:spPr bwMode="auto">
            <a:xfrm>
              <a:off x="2016" y="1440"/>
              <a:ext cx="19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r>
                <a:rPr lang="en-US" altLang="en-US">
                  <a:solidFill>
                    <a:srgbClr val="000000"/>
                  </a:solidFill>
                </a:rPr>
                <a:t>) + O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(</a:t>
              </a: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r>
                <a:rPr lang="en-US" altLang="en-US">
                  <a:solidFill>
                    <a:srgbClr val="000000"/>
                  </a:solidFill>
                </a:rPr>
                <a:t>)         </a:t>
              </a:r>
              <a:r>
                <a:rPr lang="en-US" altLang="en-US">
                  <a:solidFill>
                    <a:srgbClr val="FF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O(</a:t>
              </a: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4404" name="Line 11"/>
            <p:cNvSpPr>
              <a:spLocks noChangeShapeType="1"/>
            </p:cNvSpPr>
            <p:nvPr/>
          </p:nvSpPr>
          <p:spPr bwMode="auto">
            <a:xfrm>
              <a:off x="3000" y="156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344" name="Text Box 14"/>
          <p:cNvSpPr txBox="1">
            <a:spLocks noChangeArrowheads="1"/>
          </p:cNvSpPr>
          <p:nvPr/>
        </p:nvSpPr>
        <p:spPr bwMode="auto">
          <a:xfrm>
            <a:off x="1066800" y="25019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(a)</a:t>
            </a:r>
            <a:r>
              <a:rPr lang="en-US" altLang="en-US">
                <a:solidFill>
                  <a:srgbClr val="000000"/>
                </a:solidFill>
              </a:rPr>
              <a:t>  Express the rate in terms of changes in [H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], [O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], and [H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O] with time.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4345" name="Text Box 15"/>
          <p:cNvSpPr txBox="1">
            <a:spLocks noChangeArrowheads="1"/>
          </p:cNvSpPr>
          <p:nvPr/>
        </p:nvSpPr>
        <p:spPr bwMode="auto">
          <a:xfrm>
            <a:off x="1066800" y="2895600"/>
            <a:ext cx="777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(b)</a:t>
            </a:r>
            <a:r>
              <a:rPr lang="en-US" altLang="en-US">
                <a:solidFill>
                  <a:srgbClr val="000000"/>
                </a:solidFill>
              </a:rPr>
              <a:t>  If [O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 decreases at 0.23 mol/L/s, at what rate is [H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O] increasing?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14346" name="Text Box 16" descr="Recycled paper"/>
          <p:cNvSpPr txBox="1">
            <a:spLocks noChangeArrowheads="1"/>
          </p:cNvSpPr>
          <p:nvPr/>
        </p:nvSpPr>
        <p:spPr bwMode="auto">
          <a:xfrm>
            <a:off x="1295400" y="3581400"/>
            <a:ext cx="7620000" cy="122078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Choose [O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 as the </a:t>
            </a:r>
            <a:r>
              <a:rPr lang="en-US" altLang="en-US">
                <a:solidFill>
                  <a:srgbClr val="FF0000"/>
                </a:solidFill>
              </a:rPr>
              <a:t>reference</a:t>
            </a:r>
            <a:r>
              <a:rPr lang="en-US" altLang="en-US">
                <a:solidFill>
                  <a:srgbClr val="000000"/>
                </a:solidFill>
              </a:rPr>
              <a:t> since its coefficient is 1.  For every molecule of O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that disappears, </a:t>
            </a:r>
            <a:r>
              <a:rPr lang="en-US" altLang="en-US" u="sng">
                <a:solidFill>
                  <a:srgbClr val="000000"/>
                </a:solidFill>
              </a:rPr>
              <a:t>two</a:t>
            </a:r>
            <a:r>
              <a:rPr lang="en-US" altLang="en-US">
                <a:solidFill>
                  <a:srgbClr val="000000"/>
                </a:solidFill>
              </a:rPr>
              <a:t> molecules of H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disappear and </a:t>
            </a:r>
            <a:r>
              <a:rPr lang="en-US" altLang="en-US" u="sng">
                <a:solidFill>
                  <a:srgbClr val="000000"/>
                </a:solidFill>
              </a:rPr>
              <a:t>two</a:t>
            </a:r>
            <a:r>
              <a:rPr lang="en-US" altLang="en-US">
                <a:solidFill>
                  <a:srgbClr val="000000"/>
                </a:solidFill>
              </a:rPr>
              <a:t> molecules of H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 appear, so [O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 decreases at </a:t>
            </a:r>
            <a:r>
              <a:rPr lang="en-US" altLang="en-US">
                <a:solidFill>
                  <a:srgbClr val="FF0000"/>
                </a:solidFill>
              </a:rPr>
              <a:t>one-half</a:t>
            </a:r>
            <a:r>
              <a:rPr lang="en-US" altLang="en-US">
                <a:solidFill>
                  <a:srgbClr val="000000"/>
                </a:solidFill>
              </a:rPr>
              <a:t> the rates of change in [H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]</a:t>
            </a:r>
            <a:r>
              <a:rPr lang="en-US" altLang="en-US">
                <a:solidFill>
                  <a:srgbClr val="000000"/>
                </a:solidFill>
              </a:rPr>
              <a:t> and [H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O].</a:t>
            </a:r>
          </a:p>
        </p:txBody>
      </p:sp>
      <p:grpSp>
        <p:nvGrpSpPr>
          <p:cNvPr id="14347" name="Group 70"/>
          <p:cNvGrpSpPr>
            <a:grpSpLocks/>
          </p:cNvGrpSpPr>
          <p:nvPr/>
        </p:nvGrpSpPr>
        <p:grpSpPr bwMode="auto">
          <a:xfrm>
            <a:off x="3048000" y="4876800"/>
            <a:ext cx="1524000" cy="747713"/>
            <a:chOff x="1920" y="3072"/>
            <a:chExt cx="960" cy="471"/>
          </a:xfrm>
        </p:grpSpPr>
        <p:sp>
          <p:nvSpPr>
            <p:cNvPr id="14394" name="Text Box 18"/>
            <p:cNvSpPr txBox="1">
              <a:spLocks noChangeArrowheads="1"/>
            </p:cNvSpPr>
            <p:nvPr/>
          </p:nvSpPr>
          <p:spPr bwMode="auto">
            <a:xfrm>
              <a:off x="1920" y="3192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ED181E"/>
                  </a:solidFill>
                </a:rPr>
                <a:t>-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4395" name="Group 22"/>
            <p:cNvGrpSpPr>
              <a:grpSpLocks/>
            </p:cNvGrpSpPr>
            <p:nvPr/>
          </p:nvGrpSpPr>
          <p:grpSpPr bwMode="auto">
            <a:xfrm>
              <a:off x="2112" y="3096"/>
              <a:ext cx="240" cy="423"/>
              <a:chOff x="2112" y="3120"/>
              <a:chExt cx="240" cy="423"/>
            </a:xfrm>
          </p:grpSpPr>
          <p:sp>
            <p:nvSpPr>
              <p:cNvPr id="14400" name="Text Box 19"/>
              <p:cNvSpPr txBox="1">
                <a:spLocks noChangeArrowheads="1"/>
              </p:cNvSpPr>
              <p:nvPr/>
            </p:nvSpPr>
            <p:spPr bwMode="auto">
              <a:xfrm>
                <a:off x="2136" y="3120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401" name="Text Box 20"/>
              <p:cNvSpPr txBox="1">
                <a:spLocks noChangeArrowheads="1"/>
              </p:cNvSpPr>
              <p:nvPr/>
            </p:nvSpPr>
            <p:spPr bwMode="auto">
              <a:xfrm>
                <a:off x="2136" y="3312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4402" name="Line 21"/>
              <p:cNvSpPr>
                <a:spLocks noChangeShapeType="1"/>
              </p:cNvSpPr>
              <p:nvPr/>
            </p:nvSpPr>
            <p:spPr bwMode="auto">
              <a:xfrm>
                <a:off x="2112" y="33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396" name="Group 26"/>
            <p:cNvGrpSpPr>
              <a:grpSpLocks/>
            </p:cNvGrpSpPr>
            <p:nvPr/>
          </p:nvGrpSpPr>
          <p:grpSpPr bwMode="auto">
            <a:xfrm>
              <a:off x="2448" y="3072"/>
              <a:ext cx="432" cy="471"/>
              <a:chOff x="2640" y="3072"/>
              <a:chExt cx="432" cy="471"/>
            </a:xfrm>
          </p:grpSpPr>
          <p:sp>
            <p:nvSpPr>
              <p:cNvPr id="14397" name="Text Box 23"/>
              <p:cNvSpPr txBox="1">
                <a:spLocks noChangeArrowheads="1"/>
              </p:cNvSpPr>
              <p:nvPr/>
            </p:nvSpPr>
            <p:spPr bwMode="auto">
              <a:xfrm>
                <a:off x="2640" y="307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>
                    <a:solidFill>
                      <a:srgbClr val="000000"/>
                    </a:solidFill>
                  </a:rPr>
                  <a:t>[H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]</a:t>
                </a:r>
              </a:p>
            </p:txBody>
          </p:sp>
          <p:sp>
            <p:nvSpPr>
              <p:cNvPr id="14398" name="Text Box 24"/>
              <p:cNvSpPr txBox="1">
                <a:spLocks noChangeArrowheads="1"/>
              </p:cNvSpPr>
              <p:nvPr/>
            </p:nvSpPr>
            <p:spPr bwMode="auto"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i="1">
                    <a:solidFill>
                      <a:srgbClr val="000000"/>
                    </a:solidFill>
                  </a:rPr>
                  <a:t>t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9" name="Line 25"/>
              <p:cNvSpPr>
                <a:spLocks noChangeShapeType="1"/>
              </p:cNvSpPr>
              <p:nvPr/>
            </p:nvSpPr>
            <p:spPr bwMode="auto">
              <a:xfrm>
                <a:off x="2664" y="331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4348" name="Group 69"/>
          <p:cNvGrpSpPr>
            <a:grpSpLocks/>
          </p:cNvGrpSpPr>
          <p:nvPr/>
        </p:nvGrpSpPr>
        <p:grpSpPr bwMode="auto">
          <a:xfrm>
            <a:off x="4648200" y="4876800"/>
            <a:ext cx="1219200" cy="747713"/>
            <a:chOff x="2928" y="3072"/>
            <a:chExt cx="720" cy="471"/>
          </a:xfrm>
        </p:grpSpPr>
        <p:sp>
          <p:nvSpPr>
            <p:cNvPr id="14389" name="Text Box 27"/>
            <p:cNvSpPr txBox="1">
              <a:spLocks noChangeArrowheads="1"/>
            </p:cNvSpPr>
            <p:nvPr/>
          </p:nvSpPr>
          <p:spPr bwMode="auto">
            <a:xfrm>
              <a:off x="2928" y="3192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 </a:t>
              </a:r>
              <a:r>
                <a:rPr lang="en-US" altLang="en-US" sz="2000">
                  <a:solidFill>
                    <a:srgbClr val="ED181E"/>
                  </a:solidFill>
                </a:rPr>
                <a:t>-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4390" name="Group 28"/>
            <p:cNvGrpSpPr>
              <a:grpSpLocks/>
            </p:cNvGrpSpPr>
            <p:nvPr/>
          </p:nvGrpSpPr>
          <p:grpSpPr bwMode="auto">
            <a:xfrm>
              <a:off x="3216" y="3072"/>
              <a:ext cx="432" cy="471"/>
              <a:chOff x="2640" y="3072"/>
              <a:chExt cx="432" cy="471"/>
            </a:xfrm>
          </p:grpSpPr>
          <p:sp>
            <p:nvSpPr>
              <p:cNvPr id="14391" name="Text Box 29"/>
              <p:cNvSpPr txBox="1">
                <a:spLocks noChangeArrowheads="1"/>
              </p:cNvSpPr>
              <p:nvPr/>
            </p:nvSpPr>
            <p:spPr bwMode="auto">
              <a:xfrm>
                <a:off x="2640" y="307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99"/>
                    </a:solidFill>
                    <a:latin typeface="Symbol" pitchFamily="18" charset="2"/>
                  </a:rPr>
                  <a:t>D</a:t>
                </a:r>
                <a:r>
                  <a:rPr lang="en-US" altLang="en-US">
                    <a:solidFill>
                      <a:srgbClr val="000099"/>
                    </a:solidFill>
                  </a:rPr>
                  <a:t>[O</a:t>
                </a:r>
                <a:r>
                  <a:rPr lang="en-US" altLang="en-US" sz="2000" b="1" baseline="-25000">
                    <a:solidFill>
                      <a:srgbClr val="000099"/>
                    </a:solidFill>
                  </a:rPr>
                  <a:t>2</a:t>
                </a:r>
                <a:r>
                  <a:rPr lang="en-US" altLang="en-US">
                    <a:solidFill>
                      <a:srgbClr val="000099"/>
                    </a:solidFill>
                  </a:rPr>
                  <a:t>]</a:t>
                </a:r>
              </a:p>
            </p:txBody>
          </p:sp>
          <p:sp>
            <p:nvSpPr>
              <p:cNvPr id="14392" name="Text Box 30"/>
              <p:cNvSpPr txBox="1">
                <a:spLocks noChangeArrowheads="1"/>
              </p:cNvSpPr>
              <p:nvPr/>
            </p:nvSpPr>
            <p:spPr bwMode="auto"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99"/>
                    </a:solidFill>
                    <a:latin typeface="Symbol" pitchFamily="18" charset="2"/>
                  </a:rPr>
                  <a:t>D</a:t>
                </a:r>
                <a:r>
                  <a:rPr lang="en-US" altLang="en-US" i="1">
                    <a:solidFill>
                      <a:srgbClr val="000099"/>
                    </a:solidFill>
                  </a:rPr>
                  <a:t>t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3" name="Line 31"/>
              <p:cNvSpPr>
                <a:spLocks noChangeShapeType="1"/>
              </p:cNvSpPr>
              <p:nvPr/>
            </p:nvSpPr>
            <p:spPr bwMode="auto">
              <a:xfrm>
                <a:off x="2664" y="3312"/>
                <a:ext cx="384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99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4349" name="Group 71"/>
          <p:cNvGrpSpPr>
            <a:grpSpLocks/>
          </p:cNvGrpSpPr>
          <p:nvPr/>
        </p:nvGrpSpPr>
        <p:grpSpPr bwMode="auto">
          <a:xfrm>
            <a:off x="5943600" y="4876800"/>
            <a:ext cx="1828800" cy="747713"/>
            <a:chOff x="3696" y="3072"/>
            <a:chExt cx="1152" cy="471"/>
          </a:xfrm>
        </p:grpSpPr>
        <p:sp>
          <p:nvSpPr>
            <p:cNvPr id="14380" name="Text Box 32"/>
            <p:cNvSpPr txBox="1">
              <a:spLocks noChangeArrowheads="1"/>
            </p:cNvSpPr>
            <p:nvPr/>
          </p:nvSpPr>
          <p:spPr bwMode="auto">
            <a:xfrm>
              <a:off x="3696" y="3192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 </a:t>
              </a:r>
              <a:r>
                <a:rPr lang="en-US" altLang="en-US">
                  <a:solidFill>
                    <a:srgbClr val="ED181E"/>
                  </a:solidFill>
                </a:rPr>
                <a:t>+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grpSp>
          <p:nvGrpSpPr>
            <p:cNvPr id="14381" name="Group 33"/>
            <p:cNvGrpSpPr>
              <a:grpSpLocks/>
            </p:cNvGrpSpPr>
            <p:nvPr/>
          </p:nvGrpSpPr>
          <p:grpSpPr bwMode="auto">
            <a:xfrm>
              <a:off x="4272" y="3072"/>
              <a:ext cx="576" cy="471"/>
              <a:chOff x="2640" y="3072"/>
              <a:chExt cx="432" cy="471"/>
            </a:xfrm>
          </p:grpSpPr>
          <p:sp>
            <p:nvSpPr>
              <p:cNvPr id="14386" name="Text Box 34"/>
              <p:cNvSpPr txBox="1">
                <a:spLocks noChangeArrowheads="1"/>
              </p:cNvSpPr>
              <p:nvPr/>
            </p:nvSpPr>
            <p:spPr bwMode="auto">
              <a:xfrm>
                <a:off x="2640" y="307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>
                    <a:solidFill>
                      <a:srgbClr val="000000"/>
                    </a:solidFill>
                  </a:rPr>
                  <a:t>[H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O]</a:t>
                </a:r>
              </a:p>
            </p:txBody>
          </p:sp>
          <p:sp>
            <p:nvSpPr>
              <p:cNvPr id="14387" name="Text Box 35"/>
              <p:cNvSpPr txBox="1">
                <a:spLocks noChangeArrowheads="1"/>
              </p:cNvSpPr>
              <p:nvPr/>
            </p:nvSpPr>
            <p:spPr bwMode="auto"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i="1">
                    <a:solidFill>
                      <a:srgbClr val="000000"/>
                    </a:solidFill>
                  </a:rPr>
                  <a:t>t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8" name="Line 36"/>
              <p:cNvSpPr>
                <a:spLocks noChangeShapeType="1"/>
              </p:cNvSpPr>
              <p:nvPr/>
            </p:nvSpPr>
            <p:spPr bwMode="auto">
              <a:xfrm>
                <a:off x="2664" y="331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382" name="Group 37"/>
            <p:cNvGrpSpPr>
              <a:grpSpLocks/>
            </p:cNvGrpSpPr>
            <p:nvPr/>
          </p:nvGrpSpPr>
          <p:grpSpPr bwMode="auto">
            <a:xfrm>
              <a:off x="3984" y="3096"/>
              <a:ext cx="240" cy="423"/>
              <a:chOff x="2112" y="3120"/>
              <a:chExt cx="240" cy="423"/>
            </a:xfrm>
          </p:grpSpPr>
          <p:sp>
            <p:nvSpPr>
              <p:cNvPr id="14383" name="Text Box 38"/>
              <p:cNvSpPr txBox="1">
                <a:spLocks noChangeArrowheads="1"/>
              </p:cNvSpPr>
              <p:nvPr/>
            </p:nvSpPr>
            <p:spPr bwMode="auto">
              <a:xfrm>
                <a:off x="2136" y="3120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384" name="Text Box 39"/>
              <p:cNvSpPr txBox="1">
                <a:spLocks noChangeArrowheads="1"/>
              </p:cNvSpPr>
              <p:nvPr/>
            </p:nvSpPr>
            <p:spPr bwMode="auto">
              <a:xfrm>
                <a:off x="2136" y="3312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4385" name="Line 40"/>
              <p:cNvSpPr>
                <a:spLocks noChangeShapeType="1"/>
              </p:cNvSpPr>
              <p:nvPr/>
            </p:nvSpPr>
            <p:spPr bwMode="auto">
              <a:xfrm>
                <a:off x="2112" y="33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14350" name="Text Box 47"/>
          <p:cNvSpPr txBox="1">
            <a:spLocks noChangeArrowheads="1"/>
          </p:cNvSpPr>
          <p:nvPr/>
        </p:nvSpPr>
        <p:spPr bwMode="auto">
          <a:xfrm>
            <a:off x="2362200" y="5715000"/>
            <a:ext cx="1600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0.23 mol/L</a:t>
            </a:r>
            <a:r>
              <a:rPr lang="en-US" altLang="en-US" sz="2800" baseline="24000">
                <a:solidFill>
                  <a:srgbClr val="000000"/>
                </a:solidFill>
              </a:rPr>
              <a:t>.</a:t>
            </a:r>
            <a:r>
              <a:rPr lang="en-US" altLang="en-US">
                <a:solidFill>
                  <a:srgbClr val="000000"/>
                </a:solidFill>
              </a:rPr>
              <a:t>s</a:t>
            </a:r>
          </a:p>
        </p:txBody>
      </p:sp>
      <p:grpSp>
        <p:nvGrpSpPr>
          <p:cNvPr id="14351" name="Group 73"/>
          <p:cNvGrpSpPr>
            <a:grpSpLocks/>
          </p:cNvGrpSpPr>
          <p:nvPr/>
        </p:nvGrpSpPr>
        <p:grpSpPr bwMode="auto">
          <a:xfrm>
            <a:off x="3886200" y="5562600"/>
            <a:ext cx="1828800" cy="747713"/>
            <a:chOff x="2544" y="3504"/>
            <a:chExt cx="1152" cy="471"/>
          </a:xfrm>
        </p:grpSpPr>
        <p:sp>
          <p:nvSpPr>
            <p:cNvPr id="14371" name="Text Box 48"/>
            <p:cNvSpPr txBox="1">
              <a:spLocks noChangeArrowheads="1"/>
            </p:cNvSpPr>
            <p:nvPr/>
          </p:nvSpPr>
          <p:spPr bwMode="auto">
            <a:xfrm>
              <a:off x="2544" y="360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 +</a:t>
              </a:r>
            </a:p>
          </p:txBody>
        </p:sp>
        <p:grpSp>
          <p:nvGrpSpPr>
            <p:cNvPr id="14372" name="Group 49"/>
            <p:cNvGrpSpPr>
              <a:grpSpLocks/>
            </p:cNvGrpSpPr>
            <p:nvPr/>
          </p:nvGrpSpPr>
          <p:grpSpPr bwMode="auto">
            <a:xfrm>
              <a:off x="3120" y="3504"/>
              <a:ext cx="576" cy="471"/>
              <a:chOff x="2640" y="3072"/>
              <a:chExt cx="432" cy="471"/>
            </a:xfrm>
          </p:grpSpPr>
          <p:sp>
            <p:nvSpPr>
              <p:cNvPr id="14377" name="Text Box 50"/>
              <p:cNvSpPr txBox="1">
                <a:spLocks noChangeArrowheads="1"/>
              </p:cNvSpPr>
              <p:nvPr/>
            </p:nvSpPr>
            <p:spPr bwMode="auto">
              <a:xfrm>
                <a:off x="2640" y="307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>
                    <a:solidFill>
                      <a:srgbClr val="000000"/>
                    </a:solidFill>
                  </a:rPr>
                  <a:t>[H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O]</a:t>
                </a:r>
              </a:p>
            </p:txBody>
          </p:sp>
          <p:sp>
            <p:nvSpPr>
              <p:cNvPr id="14378" name="Text Box 51"/>
              <p:cNvSpPr txBox="1">
                <a:spLocks noChangeArrowheads="1"/>
              </p:cNvSpPr>
              <p:nvPr/>
            </p:nvSpPr>
            <p:spPr bwMode="auto"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i="1">
                    <a:solidFill>
                      <a:srgbClr val="000000"/>
                    </a:solidFill>
                  </a:rPr>
                  <a:t>t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Line 52"/>
              <p:cNvSpPr>
                <a:spLocks noChangeShapeType="1"/>
              </p:cNvSpPr>
              <p:nvPr/>
            </p:nvSpPr>
            <p:spPr bwMode="auto">
              <a:xfrm>
                <a:off x="2664" y="331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14373" name="Group 53"/>
            <p:cNvGrpSpPr>
              <a:grpSpLocks/>
            </p:cNvGrpSpPr>
            <p:nvPr/>
          </p:nvGrpSpPr>
          <p:grpSpPr bwMode="auto">
            <a:xfrm>
              <a:off x="2832" y="3552"/>
              <a:ext cx="240" cy="423"/>
              <a:chOff x="2112" y="3120"/>
              <a:chExt cx="240" cy="423"/>
            </a:xfrm>
          </p:grpSpPr>
          <p:sp>
            <p:nvSpPr>
              <p:cNvPr id="14374" name="Text Box 54"/>
              <p:cNvSpPr txBox="1">
                <a:spLocks noChangeArrowheads="1"/>
              </p:cNvSpPr>
              <p:nvPr/>
            </p:nvSpPr>
            <p:spPr bwMode="auto">
              <a:xfrm>
                <a:off x="2136" y="3120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4375" name="Text Box 55"/>
              <p:cNvSpPr txBox="1">
                <a:spLocks noChangeArrowheads="1"/>
              </p:cNvSpPr>
              <p:nvPr/>
            </p:nvSpPr>
            <p:spPr bwMode="auto">
              <a:xfrm>
                <a:off x="2136" y="3312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4376" name="Line 56"/>
              <p:cNvSpPr>
                <a:spLocks noChangeShapeType="1"/>
              </p:cNvSpPr>
              <p:nvPr/>
            </p:nvSpPr>
            <p:spPr bwMode="auto">
              <a:xfrm>
                <a:off x="2112" y="33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4352" name="Group 74"/>
          <p:cNvGrpSpPr>
            <a:grpSpLocks/>
          </p:cNvGrpSpPr>
          <p:nvPr/>
        </p:nvGrpSpPr>
        <p:grpSpPr bwMode="auto">
          <a:xfrm>
            <a:off x="5867400" y="5562600"/>
            <a:ext cx="2755900" cy="747713"/>
            <a:chOff x="3736" y="3520"/>
            <a:chExt cx="1536" cy="471"/>
          </a:xfrm>
        </p:grpSpPr>
        <p:sp>
          <p:nvSpPr>
            <p:cNvPr id="14366" name="Text Box 57"/>
            <p:cNvSpPr txBox="1">
              <a:spLocks noChangeArrowheads="1"/>
            </p:cNvSpPr>
            <p:nvPr/>
          </p:nvSpPr>
          <p:spPr bwMode="auto">
            <a:xfrm>
              <a:off x="3736" y="3616"/>
              <a:ext cx="153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;                =   </a:t>
              </a:r>
              <a:r>
                <a:rPr lang="en-US" altLang="en-US" b="1">
                  <a:solidFill>
                    <a:srgbClr val="ED181E"/>
                  </a:solidFill>
                </a:rPr>
                <a:t>0.46 mol/L</a:t>
              </a:r>
              <a:r>
                <a:rPr lang="en-US" altLang="en-US" sz="2800" b="1" baseline="24000">
                  <a:solidFill>
                    <a:srgbClr val="ED181E"/>
                  </a:solidFill>
                </a:rPr>
                <a:t>.</a:t>
              </a:r>
              <a:r>
                <a:rPr lang="en-US" altLang="en-US" b="1">
                  <a:solidFill>
                    <a:srgbClr val="ED181E"/>
                  </a:solidFill>
                </a:rPr>
                <a:t>s</a:t>
              </a:r>
              <a:endParaRPr lang="en-US" altLang="en-US" b="1">
                <a:solidFill>
                  <a:srgbClr val="5918BB"/>
                </a:solidFill>
              </a:endParaRPr>
            </a:p>
          </p:txBody>
        </p:sp>
        <p:grpSp>
          <p:nvGrpSpPr>
            <p:cNvPr id="14367" name="Group 58"/>
            <p:cNvGrpSpPr>
              <a:grpSpLocks/>
            </p:cNvGrpSpPr>
            <p:nvPr/>
          </p:nvGrpSpPr>
          <p:grpSpPr bwMode="auto">
            <a:xfrm>
              <a:off x="3784" y="3520"/>
              <a:ext cx="576" cy="471"/>
              <a:chOff x="2640" y="3072"/>
              <a:chExt cx="432" cy="471"/>
            </a:xfrm>
          </p:grpSpPr>
          <p:sp>
            <p:nvSpPr>
              <p:cNvPr id="14368" name="Text Box 59"/>
              <p:cNvSpPr txBox="1">
                <a:spLocks noChangeArrowheads="1"/>
              </p:cNvSpPr>
              <p:nvPr/>
            </p:nvSpPr>
            <p:spPr bwMode="auto">
              <a:xfrm>
                <a:off x="2640" y="307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>
                    <a:solidFill>
                      <a:srgbClr val="000000"/>
                    </a:solidFill>
                  </a:rPr>
                  <a:t>[H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O]</a:t>
                </a:r>
              </a:p>
            </p:txBody>
          </p:sp>
          <p:sp>
            <p:nvSpPr>
              <p:cNvPr id="14369" name="Text Box 60"/>
              <p:cNvSpPr txBox="1">
                <a:spLocks noChangeArrowheads="1"/>
              </p:cNvSpPr>
              <p:nvPr/>
            </p:nvSpPr>
            <p:spPr bwMode="auto">
              <a:xfrm>
                <a:off x="2640" y="331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Symbol" pitchFamily="18" charset="2"/>
                  </a:rPr>
                  <a:t>D</a:t>
                </a:r>
                <a:r>
                  <a:rPr lang="en-US" altLang="en-US" i="1">
                    <a:solidFill>
                      <a:srgbClr val="000000"/>
                    </a:solidFill>
                  </a:rPr>
                  <a:t>t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0" name="Line 61"/>
              <p:cNvSpPr>
                <a:spLocks noChangeShapeType="1"/>
              </p:cNvSpPr>
              <p:nvPr/>
            </p:nvSpPr>
            <p:spPr bwMode="auto">
              <a:xfrm>
                <a:off x="2664" y="331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4353" name="Group 68"/>
          <p:cNvGrpSpPr>
            <a:grpSpLocks/>
          </p:cNvGrpSpPr>
          <p:nvPr/>
        </p:nvGrpSpPr>
        <p:grpSpPr bwMode="auto">
          <a:xfrm>
            <a:off x="1752600" y="5067300"/>
            <a:ext cx="1447800" cy="404813"/>
            <a:chOff x="1104" y="3192"/>
            <a:chExt cx="912" cy="255"/>
          </a:xfrm>
        </p:grpSpPr>
        <p:sp>
          <p:nvSpPr>
            <p:cNvPr id="14364" name="Text Box 17"/>
            <p:cNvSpPr txBox="1">
              <a:spLocks noChangeArrowheads="1"/>
            </p:cNvSpPr>
            <p:nvPr/>
          </p:nvSpPr>
          <p:spPr bwMode="auto">
            <a:xfrm>
              <a:off x="1440" y="319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rate =</a:t>
              </a:r>
            </a:p>
          </p:txBody>
        </p:sp>
        <p:sp>
          <p:nvSpPr>
            <p:cNvPr id="14365" name="Text Box 63"/>
            <p:cNvSpPr txBox="1">
              <a:spLocks noChangeArrowheads="1"/>
            </p:cNvSpPr>
            <p:nvPr/>
          </p:nvSpPr>
          <p:spPr bwMode="auto">
            <a:xfrm>
              <a:off x="1104" y="3216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(a)</a:t>
              </a:r>
            </a:p>
          </p:txBody>
        </p:sp>
      </p:grpSp>
      <p:grpSp>
        <p:nvGrpSpPr>
          <p:cNvPr id="14354" name="Group 72"/>
          <p:cNvGrpSpPr>
            <a:grpSpLocks/>
          </p:cNvGrpSpPr>
          <p:nvPr/>
        </p:nvGrpSpPr>
        <p:grpSpPr bwMode="auto">
          <a:xfrm>
            <a:off x="533400" y="5562600"/>
            <a:ext cx="2133600" cy="747713"/>
            <a:chOff x="336" y="3504"/>
            <a:chExt cx="1344" cy="471"/>
          </a:xfrm>
        </p:grpSpPr>
        <p:grpSp>
          <p:nvGrpSpPr>
            <p:cNvPr id="14356" name="Group 62"/>
            <p:cNvGrpSpPr>
              <a:grpSpLocks/>
            </p:cNvGrpSpPr>
            <p:nvPr/>
          </p:nvGrpSpPr>
          <p:grpSpPr bwMode="auto">
            <a:xfrm>
              <a:off x="576" y="3504"/>
              <a:ext cx="624" cy="471"/>
              <a:chOff x="816" y="3504"/>
              <a:chExt cx="624" cy="471"/>
            </a:xfrm>
          </p:grpSpPr>
          <p:grpSp>
            <p:nvGrpSpPr>
              <p:cNvPr id="14359" name="Group 41"/>
              <p:cNvGrpSpPr>
                <a:grpSpLocks/>
              </p:cNvGrpSpPr>
              <p:nvPr/>
            </p:nvGrpSpPr>
            <p:grpSpPr bwMode="auto">
              <a:xfrm>
                <a:off x="1008" y="3504"/>
                <a:ext cx="432" cy="471"/>
                <a:chOff x="2640" y="3072"/>
                <a:chExt cx="432" cy="471"/>
              </a:xfrm>
            </p:grpSpPr>
            <p:sp>
              <p:nvSpPr>
                <p:cNvPr id="14361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640" y="3072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>
                      <a:solidFill>
                        <a:srgbClr val="000000"/>
                      </a:solidFill>
                      <a:latin typeface="Symbol" pitchFamily="18" charset="2"/>
                    </a:rPr>
                    <a:t>D</a:t>
                  </a:r>
                  <a:r>
                    <a:rPr lang="en-US" altLang="en-US">
                      <a:solidFill>
                        <a:srgbClr val="000000"/>
                      </a:solidFill>
                    </a:rPr>
                    <a:t>[O</a:t>
                  </a:r>
                  <a:r>
                    <a:rPr lang="en-US" altLang="en-US" sz="2000" b="1" baseline="-25000">
                      <a:solidFill>
                        <a:srgbClr val="000000"/>
                      </a:solidFill>
                    </a:rPr>
                    <a:t>2</a:t>
                  </a:r>
                  <a:r>
                    <a:rPr lang="en-US" altLang="en-US">
                      <a:solidFill>
                        <a:srgbClr val="000000"/>
                      </a:solidFill>
                    </a:rPr>
                    <a:t>]</a:t>
                  </a:r>
                </a:p>
              </p:txBody>
            </p:sp>
            <p:sp>
              <p:nvSpPr>
                <p:cNvPr id="1436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640" y="3312"/>
                  <a:ext cx="4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>
                      <a:solidFill>
                        <a:srgbClr val="000000"/>
                      </a:solidFill>
                      <a:latin typeface="Symbol" pitchFamily="18" charset="2"/>
                    </a:rPr>
                    <a:t>D</a:t>
                  </a:r>
                  <a:r>
                    <a:rPr lang="en-US" altLang="en-US" i="1">
                      <a:solidFill>
                        <a:srgbClr val="000000"/>
                      </a:solidFill>
                    </a:rPr>
                    <a:t>t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63" name="Line 44"/>
                <p:cNvSpPr>
                  <a:spLocks noChangeShapeType="1"/>
                </p:cNvSpPr>
                <p:nvPr/>
              </p:nvSpPr>
              <p:spPr bwMode="auto">
                <a:xfrm>
                  <a:off x="2664" y="3312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4360" name="Text Box 45"/>
              <p:cNvSpPr txBox="1">
                <a:spLocks noChangeArrowheads="1"/>
              </p:cNvSpPr>
              <p:nvPr/>
            </p:nvSpPr>
            <p:spPr bwMode="auto">
              <a:xfrm>
                <a:off x="816" y="3600"/>
                <a:ext cx="19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-</a:t>
                </a:r>
              </a:p>
            </p:txBody>
          </p:sp>
        </p:grpSp>
        <p:sp>
          <p:nvSpPr>
            <p:cNvPr id="14357" name="Text Box 46"/>
            <p:cNvSpPr txBox="1">
              <a:spLocks noChangeArrowheads="1"/>
            </p:cNvSpPr>
            <p:nvPr/>
          </p:nvSpPr>
          <p:spPr bwMode="auto">
            <a:xfrm>
              <a:off x="1296" y="360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 </a:t>
              </a:r>
            </a:p>
          </p:txBody>
        </p:sp>
        <p:sp>
          <p:nvSpPr>
            <p:cNvPr id="14358" name="Text Box 64"/>
            <p:cNvSpPr txBox="1">
              <a:spLocks noChangeArrowheads="1"/>
            </p:cNvSpPr>
            <p:nvPr/>
          </p:nvSpPr>
          <p:spPr bwMode="auto">
            <a:xfrm>
              <a:off x="336" y="3600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(b)</a:t>
              </a:r>
            </a:p>
          </p:txBody>
        </p:sp>
      </p:grpSp>
      <p:sp>
        <p:nvSpPr>
          <p:cNvPr id="14355" name="Line 75"/>
          <p:cNvSpPr>
            <a:spLocks noChangeShapeType="1"/>
          </p:cNvSpPr>
          <p:nvPr/>
        </p:nvSpPr>
        <p:spPr bwMode="auto">
          <a:xfrm>
            <a:off x="5181600" y="5257800"/>
            <a:ext cx="60960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8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 descr="Purple mesh"/>
          <p:cNvSpPr txBox="1">
            <a:spLocks noChangeArrowheads="1"/>
          </p:cNvSpPr>
          <p:nvPr/>
        </p:nvSpPr>
        <p:spPr bwMode="auto">
          <a:xfrm>
            <a:off x="3124200" y="762000"/>
            <a:ext cx="2743200" cy="473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FFFF"/>
                </a:solidFill>
                <a:latin typeface="Textile" charset="0"/>
              </a:rPr>
              <a:t>The Rate Law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363" name="Text Box 3" descr="Recycled paper"/>
          <p:cNvSpPr txBox="1">
            <a:spLocks noChangeArrowheads="1"/>
          </p:cNvSpPr>
          <p:nvPr/>
        </p:nvSpPr>
        <p:spPr bwMode="auto">
          <a:xfrm>
            <a:off x="1143000" y="1752600"/>
            <a:ext cx="6762750" cy="915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</a:t>
            </a:r>
            <a:r>
              <a:rPr lang="en-US" altLang="en-US">
                <a:solidFill>
                  <a:srgbClr val="ED181E"/>
                </a:solidFill>
              </a:rPr>
              <a:t>rate law</a:t>
            </a:r>
            <a:r>
              <a:rPr lang="en-US" altLang="en-US">
                <a:solidFill>
                  <a:srgbClr val="000000"/>
                </a:solidFill>
              </a:rPr>
              <a:t> expresses the reaction rate as a function of reactant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concentrations, product concentrations, and temperature.  It 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>
                <a:solidFill>
                  <a:srgbClr val="FF0000"/>
                </a:solidFill>
              </a:rPr>
              <a:t>experimentally determined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5364" name="Text Box 4" descr="Recycled paper"/>
          <p:cNvSpPr txBox="1">
            <a:spLocks noChangeArrowheads="1"/>
          </p:cNvSpPr>
          <p:nvPr/>
        </p:nvSpPr>
        <p:spPr bwMode="auto">
          <a:xfrm>
            <a:off x="1752600" y="2819400"/>
            <a:ext cx="5861050" cy="641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derived rate law for a reaction </a:t>
            </a:r>
            <a:r>
              <a:rPr lang="en-US" altLang="en-US" u="sng">
                <a:solidFill>
                  <a:srgbClr val="000000"/>
                </a:solidFill>
              </a:rPr>
              <a:t>must be consistent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with the postulated chemical mechanism of the reaction!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For a general reaction:  </a:t>
            </a:r>
            <a:r>
              <a:rPr lang="en-US" altLang="en-US" i="1">
                <a:solidFill>
                  <a:srgbClr val="000000"/>
                </a:solidFill>
              </a:rPr>
              <a:t>a</a:t>
            </a:r>
            <a:r>
              <a:rPr lang="en-US" altLang="en-US">
                <a:solidFill>
                  <a:srgbClr val="000000"/>
                </a:solidFill>
              </a:rPr>
              <a:t>A  +  </a:t>
            </a:r>
            <a:r>
              <a:rPr lang="en-US" altLang="en-US" i="1">
                <a:solidFill>
                  <a:srgbClr val="000000"/>
                </a:solidFill>
              </a:rPr>
              <a:t>b</a:t>
            </a:r>
            <a:r>
              <a:rPr lang="en-US" altLang="en-US">
                <a:solidFill>
                  <a:srgbClr val="000000"/>
                </a:solidFill>
              </a:rPr>
              <a:t>B  + .....        </a:t>
            </a:r>
            <a:r>
              <a:rPr lang="en-US" altLang="en-US" i="1">
                <a:solidFill>
                  <a:srgbClr val="000000"/>
                </a:solidFill>
              </a:rPr>
              <a:t>c</a:t>
            </a:r>
            <a:r>
              <a:rPr lang="en-US" altLang="en-US">
                <a:solidFill>
                  <a:srgbClr val="000000"/>
                </a:solidFill>
              </a:rPr>
              <a:t>C   +   </a:t>
            </a:r>
            <a:r>
              <a:rPr lang="en-US" altLang="en-US" i="1">
                <a:solidFill>
                  <a:srgbClr val="000000"/>
                </a:solidFill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5715000" y="4038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7" name="Text Box 7" descr="Bouquet"/>
          <p:cNvSpPr txBox="1">
            <a:spLocks noChangeArrowheads="1"/>
          </p:cNvSpPr>
          <p:nvPr/>
        </p:nvSpPr>
        <p:spPr bwMode="auto">
          <a:xfrm>
            <a:off x="2667000" y="4318000"/>
            <a:ext cx="3625850" cy="406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1822CD"/>
                </a:solidFill>
              </a:rPr>
              <a:t>rate law</a:t>
            </a:r>
            <a:r>
              <a:rPr lang="en-US" altLang="en-US" sz="2000">
                <a:solidFill>
                  <a:srgbClr val="000000"/>
                </a:solidFill>
              </a:rPr>
              <a:t>:  rate = </a:t>
            </a:r>
            <a:r>
              <a:rPr lang="en-US" altLang="en-US" sz="2000" i="1">
                <a:solidFill>
                  <a:srgbClr val="000000"/>
                </a:solidFill>
              </a:rPr>
              <a:t>k</a:t>
            </a:r>
            <a:r>
              <a:rPr lang="en-US" altLang="en-US" sz="2000">
                <a:solidFill>
                  <a:srgbClr val="000000"/>
                </a:solidFill>
              </a:rPr>
              <a:t>[A]</a:t>
            </a:r>
            <a:r>
              <a:rPr lang="en-US" altLang="en-US" sz="2400" b="1" i="1" baseline="30000">
                <a:solidFill>
                  <a:srgbClr val="000000"/>
                </a:solidFill>
              </a:rPr>
              <a:t>m</a:t>
            </a:r>
            <a:r>
              <a:rPr lang="en-US" altLang="en-US" sz="2000">
                <a:solidFill>
                  <a:srgbClr val="000000"/>
                </a:solidFill>
              </a:rPr>
              <a:t>[B]</a:t>
            </a:r>
            <a:r>
              <a:rPr lang="en-US" altLang="en-US" sz="2400" b="1" i="1" baseline="30000">
                <a:solidFill>
                  <a:srgbClr val="000000"/>
                </a:solidFill>
              </a:rPr>
              <a:t>n</a:t>
            </a:r>
            <a:r>
              <a:rPr lang="en-US" altLang="en-US" sz="2000">
                <a:solidFill>
                  <a:srgbClr val="000000"/>
                </a:solidFill>
              </a:rPr>
              <a:t>........</a:t>
            </a:r>
          </a:p>
        </p:txBody>
      </p:sp>
      <p:sp>
        <p:nvSpPr>
          <p:cNvPr id="15368" name="Text Box 8" descr="Recycled paper"/>
          <p:cNvSpPr txBox="1">
            <a:spLocks noChangeArrowheads="1"/>
          </p:cNvSpPr>
          <p:nvPr/>
        </p:nvSpPr>
        <p:spPr bwMode="auto">
          <a:xfrm>
            <a:off x="1981200" y="4953000"/>
            <a:ext cx="5168900" cy="641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 =  rate constant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 and </a:t>
            </a:r>
            <a:r>
              <a:rPr lang="en-US" altLang="en-US" i="1">
                <a:solidFill>
                  <a:srgbClr val="000000"/>
                </a:solidFill>
              </a:rPr>
              <a:t>n</a:t>
            </a:r>
            <a:r>
              <a:rPr lang="en-US" altLang="en-US">
                <a:solidFill>
                  <a:srgbClr val="000000"/>
                </a:solidFill>
              </a:rPr>
              <a:t>  =  reaction orders (</a:t>
            </a:r>
            <a:r>
              <a:rPr lang="en-US" altLang="en-US">
                <a:solidFill>
                  <a:srgbClr val="ED181E"/>
                </a:solidFill>
              </a:rPr>
              <a:t>not related to </a:t>
            </a:r>
            <a:r>
              <a:rPr lang="en-US" altLang="en-US" i="1">
                <a:solidFill>
                  <a:srgbClr val="ED181E"/>
                </a:solidFill>
              </a:rPr>
              <a:t>a</a:t>
            </a:r>
            <a:r>
              <a:rPr lang="en-US" altLang="en-US">
                <a:solidFill>
                  <a:srgbClr val="ED181E"/>
                </a:solidFill>
              </a:rPr>
              <a:t>, </a:t>
            </a:r>
            <a:r>
              <a:rPr lang="en-US" altLang="en-US" i="1">
                <a:solidFill>
                  <a:srgbClr val="ED181E"/>
                </a:solidFill>
              </a:rPr>
              <a:t>b</a:t>
            </a:r>
            <a:r>
              <a:rPr lang="en-US" altLang="en-US">
                <a:solidFill>
                  <a:srgbClr val="ED181E"/>
                </a:solidFill>
              </a:rPr>
              <a:t>,...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498725" y="5751513"/>
            <a:ext cx="4232275" cy="376237"/>
          </a:xfrm>
          <a:prstGeom prst="rect">
            <a:avLst/>
          </a:prstGeom>
          <a:solidFill>
            <a:srgbClr val="CC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(for a unidirectional (one-way) reaction)!</a:t>
            </a:r>
          </a:p>
        </p:txBody>
      </p:sp>
    </p:spTree>
    <p:extLst>
      <p:ext uri="{BB962C8B-B14F-4D97-AF65-F5344CB8AC3E}">
        <p14:creationId xmlns:p14="http://schemas.microsoft.com/office/powerpoint/2010/main" val="1239439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 descr="Bouquet"/>
          <p:cNvSpPr txBox="1">
            <a:spLocks noChangeArrowheads="1"/>
          </p:cNvSpPr>
          <p:nvPr/>
        </p:nvSpPr>
        <p:spPr bwMode="auto">
          <a:xfrm>
            <a:off x="914400" y="1600200"/>
            <a:ext cx="7564438" cy="4191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66"/>
                </a:solidFill>
                <a:latin typeface="Textile" charset="0"/>
              </a:rPr>
              <a:t>How is the rate law determined experimentally?</a:t>
            </a:r>
          </a:p>
        </p:txBody>
      </p:sp>
      <p:sp>
        <p:nvSpPr>
          <p:cNvPr id="16387" name="Text Box 3" descr="Pink tissue paper"/>
          <p:cNvSpPr txBox="1">
            <a:spLocks noChangeArrowheads="1"/>
          </p:cNvSpPr>
          <p:nvPr/>
        </p:nvSpPr>
        <p:spPr bwMode="auto">
          <a:xfrm>
            <a:off x="1066800" y="3124200"/>
            <a:ext cx="7356475" cy="14747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  Measure </a:t>
            </a:r>
            <a:r>
              <a:rPr lang="en-US" altLang="en-US">
                <a:solidFill>
                  <a:srgbClr val="ED181E"/>
                </a:solidFill>
              </a:rPr>
              <a:t>initial rates</a:t>
            </a:r>
            <a:r>
              <a:rPr lang="en-US" altLang="en-US">
                <a:solidFill>
                  <a:srgbClr val="000000"/>
                </a:solidFill>
              </a:rPr>
              <a:t> (from concentration measurements)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2.  Use initial rates from several experiments to find the </a:t>
            </a:r>
            <a:r>
              <a:rPr lang="en-US" altLang="en-US">
                <a:solidFill>
                  <a:srgbClr val="ED181E"/>
                </a:solidFill>
              </a:rPr>
              <a:t>reaction orders</a:t>
            </a:r>
            <a:endParaRPr lang="en-US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3.  Calculate the </a:t>
            </a:r>
            <a:r>
              <a:rPr lang="en-US" altLang="en-US">
                <a:solidFill>
                  <a:srgbClr val="ED181E"/>
                </a:solidFill>
              </a:rPr>
              <a:t>rate constant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8" name="Text Box 4" descr="Pink tissue paper"/>
          <p:cNvSpPr txBox="1">
            <a:spLocks noChangeArrowheads="1"/>
          </p:cNvSpPr>
          <p:nvPr/>
        </p:nvSpPr>
        <p:spPr bwMode="auto">
          <a:xfrm>
            <a:off x="3733800" y="2527300"/>
            <a:ext cx="1973263" cy="406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5918BB"/>
                </a:solidFill>
                <a:latin typeface="Helvetica" charset="0"/>
              </a:rPr>
              <a:t>The Procedure</a:t>
            </a:r>
            <a:endParaRPr lang="en-US" altLang="en-US">
              <a:solidFill>
                <a:srgbClr val="5918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34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Purple mesh"/>
          <p:cNvSpPr txBox="1">
            <a:spLocks noChangeArrowheads="1"/>
          </p:cNvSpPr>
          <p:nvPr/>
        </p:nvSpPr>
        <p:spPr bwMode="auto">
          <a:xfrm>
            <a:off x="2286000" y="914400"/>
            <a:ext cx="4452938" cy="409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FFFF"/>
                </a:solidFill>
                <a:latin typeface="Textile" charset="0"/>
              </a:rPr>
              <a:t>Reaction Order Terminology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1" name="Text Box 3" descr="Bouquet"/>
          <p:cNvSpPr txBox="1">
            <a:spLocks noChangeArrowheads="1"/>
          </p:cNvSpPr>
          <p:nvPr/>
        </p:nvSpPr>
        <p:spPr bwMode="auto">
          <a:xfrm>
            <a:off x="1447800" y="1752600"/>
            <a:ext cx="6365875" cy="915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                         first order overall (rate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en-US">
                <a:solidFill>
                  <a:srgbClr val="000000"/>
                </a:solidFill>
              </a:rPr>
              <a:t> [A])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                      second order overall  (rate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en-US">
                <a:solidFill>
                  <a:srgbClr val="000000"/>
                </a:solidFill>
              </a:rPr>
              <a:t> [A]</a:t>
            </a:r>
            <a:r>
              <a:rPr lang="en-US" altLang="en-US" sz="2000" b="1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30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(1)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      zero order (rate independent of [A])</a:t>
            </a:r>
          </a:p>
        </p:txBody>
      </p:sp>
      <p:sp>
        <p:nvSpPr>
          <p:cNvPr id="17412" name="Text Box 4" descr="Recycled paper"/>
          <p:cNvSpPr txBox="1">
            <a:spLocks noChangeArrowheads="1"/>
          </p:cNvSpPr>
          <p:nvPr/>
        </p:nvSpPr>
        <p:spPr bwMode="auto">
          <a:xfrm>
            <a:off x="4038600" y="3048000"/>
            <a:ext cx="1260475" cy="3762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Examples</a:t>
            </a:r>
            <a:endParaRPr lang="en-US" altLang="en-US">
              <a:solidFill>
                <a:srgbClr val="1822CD"/>
              </a:solidFill>
            </a:endParaRPr>
          </a:p>
        </p:txBody>
      </p:sp>
      <p:sp>
        <p:nvSpPr>
          <p:cNvPr id="17413" name="Text Box 5" descr="Recycled paper"/>
          <p:cNvSpPr txBox="1">
            <a:spLocks noChangeArrowheads="1"/>
          </p:cNvSpPr>
          <p:nvPr/>
        </p:nvSpPr>
        <p:spPr bwMode="auto">
          <a:xfrm>
            <a:off x="2514600" y="3733800"/>
            <a:ext cx="4092575" cy="36671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+  O</a:t>
            </a:r>
            <a:r>
              <a:rPr lang="en-US" altLang="en-US" sz="2000" b="1" baseline="-22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       NO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+  O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438400" y="4191000"/>
            <a:ext cx="420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rate = </a:t>
            </a:r>
            <a:r>
              <a:rPr lang="en-US" altLang="en-US" i="1">
                <a:solidFill>
                  <a:srgbClr val="ED181E"/>
                </a:solidFill>
              </a:rPr>
              <a:t>k</a:t>
            </a:r>
            <a:r>
              <a:rPr lang="en-US" altLang="en-US">
                <a:solidFill>
                  <a:srgbClr val="ED181E"/>
                </a:solidFill>
              </a:rPr>
              <a:t>[NO][O</a:t>
            </a:r>
            <a:r>
              <a:rPr lang="en-US" altLang="en-US" sz="2000" b="1" baseline="-20000">
                <a:solidFill>
                  <a:srgbClr val="ED181E"/>
                </a:solidFill>
              </a:rPr>
              <a:t>3</a:t>
            </a:r>
            <a:r>
              <a:rPr lang="en-US" altLang="en-US">
                <a:solidFill>
                  <a:srgbClr val="ED181E"/>
                </a:solidFill>
              </a:rPr>
              <a:t>]     second order overall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5" name="Text Box 7" descr="Recycled paper"/>
          <p:cNvSpPr txBox="1">
            <a:spLocks noChangeArrowheads="1"/>
          </p:cNvSpPr>
          <p:nvPr/>
        </p:nvSpPr>
        <p:spPr bwMode="auto">
          <a:xfrm>
            <a:off x="2362200" y="4800600"/>
            <a:ext cx="4511675" cy="366713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2NO(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+   2H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      N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+  2H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O(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590800" y="5257800"/>
            <a:ext cx="4022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rate = </a:t>
            </a:r>
            <a:r>
              <a:rPr lang="en-US" altLang="en-US" i="1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[NO]</a:t>
            </a:r>
            <a:r>
              <a:rPr lang="en-US" altLang="en-US" sz="2000" b="1" baseline="30000">
                <a:solidFill>
                  <a:srgbClr val="000099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[H</a:t>
            </a:r>
            <a:r>
              <a:rPr lang="en-US" altLang="en-US" sz="2000" b="1" baseline="-20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]</a:t>
            </a:r>
            <a:r>
              <a:rPr lang="en-US" altLang="en-US" sz="2000" b="1" baseline="30000">
                <a:solidFill>
                  <a:srgbClr val="000099"/>
                </a:solidFill>
              </a:rPr>
              <a:t>1</a:t>
            </a:r>
            <a:r>
              <a:rPr lang="en-US" altLang="en-US">
                <a:solidFill>
                  <a:srgbClr val="FF0000"/>
                </a:solidFill>
              </a:rPr>
              <a:t>    third order overall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343400" y="3886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4495800" y="4953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0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 descr="Bouquet"/>
          <p:cNvSpPr txBox="1">
            <a:spLocks noChangeArrowheads="1"/>
          </p:cNvSpPr>
          <p:nvPr/>
        </p:nvSpPr>
        <p:spPr bwMode="auto">
          <a:xfrm>
            <a:off x="1676400" y="3530600"/>
            <a:ext cx="6118225" cy="40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Reaction orders are usually positive integers or zero.</a:t>
            </a:r>
          </a:p>
        </p:txBody>
      </p:sp>
      <p:sp>
        <p:nvSpPr>
          <p:cNvPr id="18435" name="Text Box 3" descr="Bouquet"/>
          <p:cNvSpPr txBox="1">
            <a:spLocks noChangeArrowheads="1"/>
          </p:cNvSpPr>
          <p:nvPr/>
        </p:nvSpPr>
        <p:spPr bwMode="auto">
          <a:xfrm>
            <a:off x="2057400" y="4343400"/>
            <a:ext cx="5313363" cy="40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Reaction orders can be fractional or negative.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6" name="Text Box 4" descr="Bouquet"/>
          <p:cNvSpPr txBox="1">
            <a:spLocks noChangeArrowheads="1"/>
          </p:cNvSpPr>
          <p:nvPr/>
        </p:nvSpPr>
        <p:spPr bwMode="auto">
          <a:xfrm>
            <a:off x="2052638" y="2438400"/>
            <a:ext cx="5283200" cy="71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Reaction orders </a:t>
            </a:r>
            <a:r>
              <a:rPr lang="en-US" altLang="en-US" sz="2000">
                <a:solidFill>
                  <a:srgbClr val="ED181E"/>
                </a:solidFill>
              </a:rPr>
              <a:t>cannot</a:t>
            </a:r>
            <a:r>
              <a:rPr lang="en-US" altLang="en-US" sz="2000">
                <a:solidFill>
                  <a:srgbClr val="000000"/>
                </a:solidFill>
              </a:rPr>
              <a:t> be deduced from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balanced chemical equation.</a:t>
            </a:r>
          </a:p>
        </p:txBody>
      </p:sp>
      <p:sp>
        <p:nvSpPr>
          <p:cNvPr id="18437" name="Text Box 5" descr="Stationery"/>
          <p:cNvSpPr txBox="1">
            <a:spLocks noChangeArrowheads="1"/>
          </p:cNvSpPr>
          <p:nvPr/>
        </p:nvSpPr>
        <p:spPr bwMode="auto">
          <a:xfrm>
            <a:off x="2514600" y="1524000"/>
            <a:ext cx="4529138" cy="4667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</a:rPr>
              <a:t>Properties of Reaction Orders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65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 descr="Bouquet"/>
          <p:cNvSpPr txBox="1">
            <a:spLocks noChangeArrowheads="1"/>
          </p:cNvSpPr>
          <p:nvPr/>
        </p:nvSpPr>
        <p:spPr bwMode="auto">
          <a:xfrm>
            <a:off x="1981200" y="1447800"/>
            <a:ext cx="5529263" cy="482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extile" charset="0"/>
              </a:rPr>
              <a:t>Determining Reaction Orders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971800" y="2438400"/>
            <a:ext cx="3325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O</a:t>
            </a:r>
            <a:r>
              <a:rPr lang="en-US" altLang="en-US" sz="2400" b="1" baseline="-18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(</a:t>
            </a:r>
            <a:r>
              <a:rPr lang="en-US" altLang="en-US" sz="2000" i="1">
                <a:solidFill>
                  <a:srgbClr val="000000"/>
                </a:solidFill>
              </a:rPr>
              <a:t>g</a:t>
            </a:r>
            <a:r>
              <a:rPr lang="en-US" altLang="en-US" sz="2000">
                <a:solidFill>
                  <a:srgbClr val="000000"/>
                </a:solidFill>
              </a:rPr>
              <a:t>)  +  2NO(</a:t>
            </a:r>
            <a:r>
              <a:rPr lang="en-US" altLang="en-US" sz="2000" i="1">
                <a:solidFill>
                  <a:srgbClr val="000000"/>
                </a:solidFill>
              </a:rPr>
              <a:t>g</a:t>
            </a:r>
            <a:r>
              <a:rPr lang="en-US" altLang="en-US" sz="2000">
                <a:solidFill>
                  <a:srgbClr val="000000"/>
                </a:solidFill>
              </a:rPr>
              <a:t>)         2NO</a:t>
            </a:r>
            <a:r>
              <a:rPr lang="en-US" altLang="en-US" sz="2400" b="1" baseline="-18000">
                <a:solidFill>
                  <a:srgbClr val="000000"/>
                </a:solidFill>
              </a:rPr>
              <a:t>2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505200" y="3124200"/>
            <a:ext cx="2286000" cy="376238"/>
          </a:xfrm>
          <a:prstGeom prst="rect">
            <a:avLst/>
          </a:prstGeom>
          <a:solidFill>
            <a:srgbClr val="FF99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[O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[NO]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61" name="Text Box 5" descr="Recycled paper"/>
          <p:cNvSpPr txBox="1">
            <a:spLocks noChangeArrowheads="1"/>
          </p:cNvSpPr>
          <p:nvPr/>
        </p:nvSpPr>
        <p:spPr bwMode="auto">
          <a:xfrm>
            <a:off x="1981200" y="4038600"/>
            <a:ext cx="5562600" cy="1190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To find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>
                <a:solidFill>
                  <a:srgbClr val="FF0000"/>
                </a:solidFill>
              </a:rPr>
              <a:t> and </a:t>
            </a:r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>
                <a:solidFill>
                  <a:srgbClr val="000000"/>
                </a:solidFill>
              </a:rPr>
              <a:t>:  A series of experiments is conducted starting with different sets of reactant concentrations.  The initial reaction rate is measured in each experiment.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5105400" y="2667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0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990600" y="202723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experiment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0" y="144780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      </a:t>
            </a:r>
            <a:r>
              <a:rPr lang="en-US" altLang="en-US">
                <a:solidFill>
                  <a:srgbClr val="000000"/>
                </a:solidFill>
              </a:rPr>
              <a:t>initial reactant concentrations (mol/L)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400800" y="1752600"/>
            <a:ext cx="15240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initial rate</a:t>
            </a:r>
            <a:r>
              <a:rPr lang="en-US" altLang="en-US">
                <a:solidFill>
                  <a:srgbClr val="000000"/>
                </a:solidFill>
              </a:rPr>
              <a:t> (mol/L</a:t>
            </a:r>
            <a:r>
              <a:rPr lang="en-US" altLang="en-US" sz="2800" baseline="24000">
                <a:solidFill>
                  <a:srgbClr val="000000"/>
                </a:solidFill>
              </a:rPr>
              <a:t>.</a:t>
            </a:r>
            <a:r>
              <a:rPr lang="en-US" altLang="en-US">
                <a:solidFill>
                  <a:srgbClr val="000000"/>
                </a:solidFill>
              </a:rPr>
              <a:t>s)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524000" y="27051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524000" y="33051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524000" y="39052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1524000" y="45053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1524000" y="51054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>
            <a:off x="914400" y="2590800"/>
            <a:ext cx="70104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3276600" y="2209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O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4648200" y="2209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2819400" y="27051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D60093"/>
                </a:solidFill>
              </a:rPr>
              <a:t>1.10 x 10</a:t>
            </a:r>
            <a:r>
              <a:rPr lang="en-US" altLang="en-US" sz="2000" b="1" baseline="30000">
                <a:solidFill>
                  <a:srgbClr val="D60093"/>
                </a:solidFill>
              </a:rPr>
              <a:t>-2</a:t>
            </a:r>
            <a:endParaRPr lang="en-US" altLang="en-US">
              <a:solidFill>
                <a:srgbClr val="D60093"/>
              </a:solidFill>
            </a:endParaRPr>
          </a:p>
        </p:txBody>
      </p:sp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4495800" y="27051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1.30 x 10</a:t>
            </a:r>
            <a:r>
              <a:rPr lang="en-US" altLang="en-US" sz="2000" b="1" baseline="30000">
                <a:solidFill>
                  <a:srgbClr val="FF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95" name="Text Box 18"/>
          <p:cNvSpPr txBox="1">
            <a:spLocks noChangeArrowheads="1"/>
          </p:cNvSpPr>
          <p:nvPr/>
        </p:nvSpPr>
        <p:spPr bwMode="auto">
          <a:xfrm>
            <a:off x="6400800" y="27051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3.21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2895600" y="5105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1.10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97" name="Text Box 21"/>
          <p:cNvSpPr txBox="1">
            <a:spLocks noChangeArrowheads="1"/>
          </p:cNvSpPr>
          <p:nvPr/>
        </p:nvSpPr>
        <p:spPr bwMode="auto">
          <a:xfrm>
            <a:off x="4495800" y="5105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3.90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98" name="Text Box 22"/>
          <p:cNvSpPr txBox="1">
            <a:spLocks noChangeArrowheads="1"/>
          </p:cNvSpPr>
          <p:nvPr/>
        </p:nvSpPr>
        <p:spPr bwMode="auto">
          <a:xfrm>
            <a:off x="6477000" y="51054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28.8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99" name="Text Box 23"/>
          <p:cNvSpPr txBox="1">
            <a:spLocks noChangeArrowheads="1"/>
          </p:cNvSpPr>
          <p:nvPr/>
        </p:nvSpPr>
        <p:spPr bwMode="auto">
          <a:xfrm>
            <a:off x="2819400" y="33051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2.20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0" name="Text Box 24"/>
          <p:cNvSpPr txBox="1">
            <a:spLocks noChangeArrowheads="1"/>
          </p:cNvSpPr>
          <p:nvPr/>
        </p:nvSpPr>
        <p:spPr bwMode="auto">
          <a:xfrm>
            <a:off x="2743200" y="3886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D60093"/>
                </a:solidFill>
              </a:rPr>
              <a:t>1.10 x 10</a:t>
            </a:r>
            <a:r>
              <a:rPr lang="en-US" altLang="en-US" sz="2000" b="1" baseline="30000">
                <a:solidFill>
                  <a:srgbClr val="D60093"/>
                </a:solidFill>
              </a:rPr>
              <a:t>-2</a:t>
            </a:r>
            <a:endParaRPr lang="en-US" altLang="en-US">
              <a:solidFill>
                <a:srgbClr val="D60093"/>
              </a:solidFill>
            </a:endParaRPr>
          </a:p>
        </p:txBody>
      </p:sp>
      <p:sp>
        <p:nvSpPr>
          <p:cNvPr id="20501" name="Text Box 25"/>
          <p:cNvSpPr txBox="1">
            <a:spLocks noChangeArrowheads="1"/>
          </p:cNvSpPr>
          <p:nvPr/>
        </p:nvSpPr>
        <p:spPr bwMode="auto">
          <a:xfrm>
            <a:off x="2819400" y="450532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3.30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2" name="Text Box 26"/>
          <p:cNvSpPr txBox="1">
            <a:spLocks noChangeArrowheads="1"/>
          </p:cNvSpPr>
          <p:nvPr/>
        </p:nvSpPr>
        <p:spPr bwMode="auto">
          <a:xfrm>
            <a:off x="4495800" y="33051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1.30 x 10</a:t>
            </a:r>
            <a:r>
              <a:rPr lang="en-US" altLang="en-US" sz="2000" b="1" baseline="30000">
                <a:solidFill>
                  <a:srgbClr val="FF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3" name="Text Box 27"/>
          <p:cNvSpPr txBox="1">
            <a:spLocks noChangeArrowheads="1"/>
          </p:cNvSpPr>
          <p:nvPr/>
        </p:nvSpPr>
        <p:spPr bwMode="auto">
          <a:xfrm>
            <a:off x="4495800" y="390525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2.60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4495800" y="450532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1.30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5" name="Text Box 29"/>
          <p:cNvSpPr txBox="1">
            <a:spLocks noChangeArrowheads="1"/>
          </p:cNvSpPr>
          <p:nvPr/>
        </p:nvSpPr>
        <p:spPr bwMode="auto">
          <a:xfrm>
            <a:off x="6477000" y="3276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6.40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6" name="Text Box 30"/>
          <p:cNvSpPr txBox="1">
            <a:spLocks noChangeArrowheads="1"/>
          </p:cNvSpPr>
          <p:nvPr/>
        </p:nvSpPr>
        <p:spPr bwMode="auto">
          <a:xfrm>
            <a:off x="6400800" y="390525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12.8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-3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07" name="Text Box 31"/>
          <p:cNvSpPr txBox="1">
            <a:spLocks noChangeArrowheads="1"/>
          </p:cNvSpPr>
          <p:nvPr/>
        </p:nvSpPr>
        <p:spPr bwMode="auto">
          <a:xfrm>
            <a:off x="6477000" y="4495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9.60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-3</a:t>
            </a: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0508" name="Group 35"/>
          <p:cNvGrpSpPr>
            <a:grpSpLocks/>
          </p:cNvGrpSpPr>
          <p:nvPr/>
        </p:nvGrpSpPr>
        <p:grpSpPr bwMode="auto">
          <a:xfrm>
            <a:off x="762000" y="152400"/>
            <a:ext cx="7315200" cy="1006475"/>
            <a:chOff x="384" y="288"/>
            <a:chExt cx="4608" cy="634"/>
          </a:xfrm>
        </p:grpSpPr>
        <p:sp>
          <p:nvSpPr>
            <p:cNvPr id="45058" name="Text Box 2"/>
            <p:cNvSpPr txBox="1">
              <a:spLocks noChangeArrowheads="1"/>
            </p:cNvSpPr>
            <p:nvPr/>
          </p:nvSpPr>
          <p:spPr bwMode="auto">
            <a:xfrm>
              <a:off x="384" y="480"/>
              <a:ext cx="460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9218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en-US">
                  <a:solidFill>
                    <a:srgbClr val="000000"/>
                  </a:solidFill>
                  <a:latin typeface="Arial" charset="0"/>
                </a:rPr>
                <a:t>Table 16.2    </a:t>
              </a:r>
              <a:r>
                <a:rPr lang="en-US" altLang="en-US" sz="2000" b="1">
                  <a:solidFill>
                    <a:srgbClr val="000000"/>
                  </a:solidFill>
                  <a:latin typeface="Arial" charset="0"/>
                </a:rPr>
                <a:t>   </a:t>
              </a:r>
              <a:r>
                <a:rPr lang="en-US" altLang="en-US" sz="2000" b="1">
                  <a:solidFill>
                    <a:srgbClr val="5918B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Initial rates in a series of experiments for the 		        reaction between O</a:t>
              </a:r>
              <a:r>
                <a:rPr lang="en-US" altLang="en-US" sz="2000" b="1" baseline="-25000">
                  <a:solidFill>
                    <a:srgbClr val="5918B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</a:t>
              </a:r>
              <a:r>
                <a:rPr lang="en-US" altLang="en-US" sz="2000" b="1">
                  <a:solidFill>
                    <a:srgbClr val="5918B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and NO</a:t>
              </a:r>
            </a:p>
          </p:txBody>
        </p:sp>
        <p:sp>
          <p:nvSpPr>
            <p:cNvPr id="20512" name="Rectangle 34"/>
            <p:cNvSpPr>
              <a:spLocks noChangeArrowheads="1"/>
            </p:cNvSpPr>
            <p:nvPr/>
          </p:nvSpPr>
          <p:spPr bwMode="auto">
            <a:xfrm>
              <a:off x="864" y="288"/>
              <a:ext cx="1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20509" name="Text Box 36"/>
          <p:cNvSpPr txBox="1">
            <a:spLocks noChangeArrowheads="1"/>
          </p:cNvSpPr>
          <p:nvPr/>
        </p:nvSpPr>
        <p:spPr bwMode="auto">
          <a:xfrm>
            <a:off x="2286000" y="6354763"/>
            <a:ext cx="49926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</a:rPr>
              <a:t>Copyright </a:t>
            </a:r>
            <a:r>
              <a:rPr lang="en-US" altLang="en-US" sz="9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altLang="en-US" sz="900">
                <a:solidFill>
                  <a:srgbClr val="000000"/>
                </a:solidFill>
              </a:rPr>
              <a:t>  The McGraw-Hill Companies, Inc. Permission required for reproduction or display.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10" name="Line 37"/>
          <p:cNvSpPr>
            <a:spLocks noChangeShapeType="1"/>
          </p:cNvSpPr>
          <p:nvPr/>
        </p:nvSpPr>
        <p:spPr bwMode="auto">
          <a:xfrm>
            <a:off x="914400" y="5638800"/>
            <a:ext cx="70104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8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 descr="Purple mesh"/>
          <p:cNvSpPr txBox="1">
            <a:spLocks noChangeArrowheads="1"/>
          </p:cNvSpPr>
          <p:nvPr/>
        </p:nvSpPr>
        <p:spPr bwMode="auto">
          <a:xfrm>
            <a:off x="3124200" y="1524000"/>
            <a:ext cx="2905125" cy="409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FFFF"/>
                </a:solidFill>
                <a:latin typeface="Textile" charset="0"/>
              </a:rPr>
              <a:t>Chemical Kinetics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5" name="Text Box 3" descr="Bouquet"/>
          <p:cNvSpPr txBox="1">
            <a:spLocks noChangeArrowheads="1"/>
          </p:cNvSpPr>
          <p:nvPr/>
        </p:nvSpPr>
        <p:spPr bwMode="auto">
          <a:xfrm>
            <a:off x="1508125" y="2474913"/>
            <a:ext cx="6315075" cy="650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study of reaction rates, the changes in concentrations 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reactants (or products) as a function of time</a:t>
            </a:r>
          </a:p>
        </p:txBody>
      </p:sp>
      <p:sp>
        <p:nvSpPr>
          <p:cNvPr id="3076" name="Text Box 4" descr="Recycled paper"/>
          <p:cNvSpPr txBox="1">
            <a:spLocks noChangeArrowheads="1"/>
          </p:cNvSpPr>
          <p:nvPr/>
        </p:nvSpPr>
        <p:spPr bwMode="auto">
          <a:xfrm>
            <a:off x="1508125" y="3617913"/>
            <a:ext cx="6340475" cy="376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Quantitative relationships through the derivation of a </a:t>
            </a:r>
            <a:r>
              <a:rPr lang="en-US" altLang="en-US">
                <a:solidFill>
                  <a:srgbClr val="FF0000"/>
                </a:solidFill>
              </a:rPr>
              <a:t>rate law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7" name="Text Box 5" descr="Recycled paper"/>
          <p:cNvSpPr txBox="1">
            <a:spLocks noChangeArrowheads="1"/>
          </p:cNvSpPr>
          <p:nvPr/>
        </p:nvSpPr>
        <p:spPr bwMode="auto">
          <a:xfrm>
            <a:off x="1524000" y="4495800"/>
            <a:ext cx="6365875" cy="3762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Kinetics can reveal much about the </a:t>
            </a:r>
            <a:r>
              <a:rPr lang="en-US" altLang="en-US">
                <a:solidFill>
                  <a:srgbClr val="FF0000"/>
                </a:solidFill>
              </a:rPr>
              <a:t>mechanism</a:t>
            </a:r>
            <a:r>
              <a:rPr lang="en-US" altLang="en-US">
                <a:solidFill>
                  <a:srgbClr val="000000"/>
                </a:solidFill>
              </a:rPr>
              <a:t> of a reaction.</a:t>
            </a:r>
          </a:p>
        </p:txBody>
      </p:sp>
    </p:spTree>
    <p:extLst>
      <p:ext uri="{BB962C8B-B14F-4D97-AF65-F5344CB8AC3E}">
        <p14:creationId xmlns:p14="http://schemas.microsoft.com/office/powerpoint/2010/main" val="1356340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 descr="Canvas"/>
          <p:cNvSpPr txBox="1">
            <a:spLocks noChangeArrowheads="1"/>
          </p:cNvSpPr>
          <p:nvPr/>
        </p:nvSpPr>
        <p:spPr bwMode="auto">
          <a:xfrm>
            <a:off x="2667000" y="685800"/>
            <a:ext cx="3687763" cy="4191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822CD"/>
                </a:solidFill>
                <a:latin typeface="Textile" charset="0"/>
              </a:rPr>
              <a:t>Manipulating the Data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0" y="1447800"/>
            <a:ext cx="256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2      </a:t>
            </a:r>
            <a:r>
              <a:rPr lang="en-US" altLang="en-US" i="1">
                <a:solidFill>
                  <a:srgbClr val="ED181E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[O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ED181E"/>
                </a:solidFill>
              </a:rPr>
              <a:t>[NO]</a:t>
            </a:r>
            <a:r>
              <a:rPr lang="en-US" altLang="en-US" sz="2000" b="1" baseline="-18000">
                <a:solidFill>
                  <a:srgbClr val="ED181E"/>
                </a:solidFill>
              </a:rPr>
              <a:t>2</a:t>
            </a:r>
            <a:r>
              <a:rPr lang="en-US" altLang="en-US" sz="2000" b="1" i="1" baseline="30000">
                <a:solidFill>
                  <a:srgbClr val="ED181E"/>
                </a:solidFill>
              </a:rPr>
              <a:t>n</a:t>
            </a:r>
            <a:endParaRPr lang="en-US" altLang="en-US" sz="2000" b="1" i="1" baseline="30000">
              <a:solidFill>
                <a:srgbClr val="0000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0" y="1905000"/>
            <a:ext cx="256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1      </a:t>
            </a:r>
            <a:r>
              <a:rPr lang="en-US" altLang="en-US" i="1">
                <a:solidFill>
                  <a:srgbClr val="ED181E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[O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baseline="-18000">
                <a:solidFill>
                  <a:srgbClr val="000000"/>
                </a:solidFill>
              </a:rPr>
              <a:t>1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ED181E"/>
                </a:solidFill>
              </a:rPr>
              <a:t>[NO]</a:t>
            </a:r>
            <a:r>
              <a:rPr lang="en-US" altLang="en-US" sz="2000" b="1" baseline="-18000">
                <a:solidFill>
                  <a:srgbClr val="ED181E"/>
                </a:solidFill>
              </a:rPr>
              <a:t>1</a:t>
            </a:r>
            <a:r>
              <a:rPr lang="en-US" altLang="en-US" sz="2000" b="1" i="1" baseline="30000">
                <a:solidFill>
                  <a:srgbClr val="ED181E"/>
                </a:solidFill>
              </a:rPr>
              <a:t>n</a:t>
            </a:r>
            <a:endParaRPr lang="en-US" altLang="en-US" sz="2000" b="1" i="1" baseline="30000">
              <a:solidFill>
                <a:srgbClr val="000000"/>
              </a:solidFill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2362200" y="18288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429000" y="1828800"/>
            <a:ext cx="121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270125" y="2398713"/>
            <a:ext cx="191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2        [O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0" y="28194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1        [O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baseline="-18000">
                <a:solidFill>
                  <a:srgbClr val="000000"/>
                </a:solidFill>
              </a:rPr>
              <a:t>1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m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2362200" y="28194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505200" y="28194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124200" y="16764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124200" y="26670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4343400" y="2667000"/>
            <a:ext cx="31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1518" name="Text Box 15"/>
          <p:cNvSpPr txBox="1">
            <a:spLocks noChangeArrowheads="1"/>
          </p:cNvSpPr>
          <p:nvPr/>
        </p:nvSpPr>
        <p:spPr bwMode="auto">
          <a:xfrm>
            <a:off x="4648200" y="2590800"/>
            <a:ext cx="1689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([O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 </a:t>
            </a:r>
            <a:r>
              <a:rPr lang="en-US" altLang="en-US" sz="2000" b="1" i="1">
                <a:solidFill>
                  <a:srgbClr val="000000"/>
                </a:solidFill>
              </a:rPr>
              <a:t>/ </a:t>
            </a:r>
            <a:r>
              <a:rPr lang="en-US" altLang="en-US">
                <a:solidFill>
                  <a:srgbClr val="000000"/>
                </a:solidFill>
              </a:rPr>
              <a:t>[O</a:t>
            </a:r>
            <a:r>
              <a:rPr lang="en-US" altLang="en-US" sz="2000" b="1" baseline="-18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baseline="-18000">
                <a:solidFill>
                  <a:srgbClr val="000000"/>
                </a:solidFill>
              </a:rPr>
              <a:t>1</a:t>
            </a:r>
            <a:r>
              <a:rPr lang="en-US" altLang="en-US" sz="2000">
                <a:solidFill>
                  <a:srgbClr val="000000"/>
                </a:solidFill>
              </a:rPr>
              <a:t>)</a:t>
            </a:r>
            <a:r>
              <a:rPr lang="en-US" altLang="en-US" sz="2400" b="1" i="1" baseline="30000">
                <a:solidFill>
                  <a:srgbClr val="000000"/>
                </a:solidFill>
              </a:rPr>
              <a:t>m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1431925" y="3389313"/>
            <a:ext cx="2105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6.40 x 10</a:t>
            </a:r>
            <a:r>
              <a:rPr lang="en-US" altLang="en-US" sz="2400" b="1" baseline="24000">
                <a:solidFill>
                  <a:srgbClr val="000000"/>
                </a:solidFill>
              </a:rPr>
              <a:t>-3</a:t>
            </a:r>
            <a:r>
              <a:rPr lang="en-US" altLang="en-US">
                <a:solidFill>
                  <a:srgbClr val="000000"/>
                </a:solidFill>
              </a:rPr>
              <a:t> mol/L/s</a:t>
            </a:r>
          </a:p>
        </p:txBody>
      </p:sp>
      <p:sp>
        <p:nvSpPr>
          <p:cNvPr id="21520" name="Text Box 17"/>
          <p:cNvSpPr txBox="1">
            <a:spLocks noChangeArrowheads="1"/>
          </p:cNvSpPr>
          <p:nvPr/>
        </p:nvSpPr>
        <p:spPr bwMode="auto">
          <a:xfrm>
            <a:off x="1447800" y="3810000"/>
            <a:ext cx="2105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3.21 x 10</a:t>
            </a:r>
            <a:r>
              <a:rPr lang="en-US" altLang="en-US" sz="2400" b="1" baseline="24000">
                <a:solidFill>
                  <a:srgbClr val="000000"/>
                </a:solidFill>
              </a:rPr>
              <a:t>-3</a:t>
            </a:r>
            <a:r>
              <a:rPr lang="en-US" altLang="en-US">
                <a:solidFill>
                  <a:srgbClr val="000000"/>
                </a:solidFill>
              </a:rPr>
              <a:t> mol/L/s</a:t>
            </a:r>
          </a:p>
        </p:txBody>
      </p:sp>
      <p:sp>
        <p:nvSpPr>
          <p:cNvPr id="21521" name="Line 18"/>
          <p:cNvSpPr>
            <a:spLocks noChangeShapeType="1"/>
          </p:cNvSpPr>
          <p:nvPr/>
        </p:nvSpPr>
        <p:spPr bwMode="auto">
          <a:xfrm>
            <a:off x="1524000" y="3733800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22" name="Text Box 19"/>
          <p:cNvSpPr txBox="1">
            <a:spLocks noChangeArrowheads="1"/>
          </p:cNvSpPr>
          <p:nvPr/>
        </p:nvSpPr>
        <p:spPr bwMode="auto">
          <a:xfrm>
            <a:off x="3886200" y="3581400"/>
            <a:ext cx="413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(2.20 x 10</a:t>
            </a:r>
            <a:r>
              <a:rPr lang="en-US" altLang="en-US" sz="2400" b="1" baseline="24000">
                <a:solidFill>
                  <a:srgbClr val="000000"/>
                </a:solidFill>
              </a:rPr>
              <a:t>-2</a:t>
            </a:r>
            <a:r>
              <a:rPr lang="en-US" altLang="en-US">
                <a:solidFill>
                  <a:srgbClr val="000000"/>
                </a:solidFill>
              </a:rPr>
              <a:t> mol/L/ 1.10 x 10</a:t>
            </a:r>
            <a:r>
              <a:rPr lang="en-US" altLang="en-US" sz="2400" b="1" baseline="24000">
                <a:solidFill>
                  <a:srgbClr val="000000"/>
                </a:solidFill>
              </a:rPr>
              <a:t>-2</a:t>
            </a:r>
            <a:r>
              <a:rPr lang="en-US" altLang="en-US">
                <a:solidFill>
                  <a:srgbClr val="000000"/>
                </a:solidFill>
              </a:rPr>
              <a:t> mol/L)</a:t>
            </a:r>
            <a:r>
              <a:rPr lang="en-US" altLang="en-US" sz="2400" b="1" i="1" baseline="30000">
                <a:solidFill>
                  <a:srgbClr val="000000"/>
                </a:solidFill>
              </a:rPr>
              <a:t>m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523" name="Text Box 20"/>
          <p:cNvSpPr txBox="1">
            <a:spLocks noChangeArrowheads="1"/>
          </p:cNvSpPr>
          <p:nvPr/>
        </p:nvSpPr>
        <p:spPr bwMode="auto">
          <a:xfrm>
            <a:off x="3489325" y="354171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1524" name="Text Box 21"/>
          <p:cNvSpPr txBox="1">
            <a:spLocks noChangeArrowheads="1"/>
          </p:cNvSpPr>
          <p:nvPr/>
        </p:nvSpPr>
        <p:spPr bwMode="auto">
          <a:xfrm>
            <a:off x="3810000" y="4419600"/>
            <a:ext cx="1666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1.99 = (2.00)</a:t>
            </a:r>
            <a:r>
              <a:rPr lang="en-US" altLang="en-US" sz="2400" b="1" i="1" baseline="300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21525" name="Text Box 23" descr="Pink tissue paper"/>
          <p:cNvSpPr txBox="1">
            <a:spLocks noChangeArrowheads="1"/>
          </p:cNvSpPr>
          <p:nvPr/>
        </p:nvSpPr>
        <p:spPr bwMode="auto">
          <a:xfrm>
            <a:off x="4191000" y="4876800"/>
            <a:ext cx="771525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 = 1</a:t>
            </a:r>
          </a:p>
        </p:txBody>
      </p:sp>
      <p:sp>
        <p:nvSpPr>
          <p:cNvPr id="21526" name="Text Box 24" descr="Bouquet"/>
          <p:cNvSpPr txBox="1">
            <a:spLocks noChangeArrowheads="1"/>
          </p:cNvSpPr>
          <p:nvPr/>
        </p:nvSpPr>
        <p:spPr bwMode="auto">
          <a:xfrm>
            <a:off x="2205038" y="5410200"/>
            <a:ext cx="5213350" cy="650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Thus, the reaction is </a:t>
            </a:r>
            <a:r>
              <a:rPr lang="en-US" altLang="en-US">
                <a:solidFill>
                  <a:srgbClr val="FF0000"/>
                </a:solidFill>
              </a:rPr>
              <a:t>first order</a:t>
            </a:r>
            <a:r>
              <a:rPr lang="en-US" altLang="en-US">
                <a:solidFill>
                  <a:srgbClr val="000000"/>
                </a:solidFill>
              </a:rPr>
              <a:t> with respect to O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When [O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 doubles, the rate doubles.</a:t>
            </a:r>
          </a:p>
        </p:txBody>
      </p:sp>
      <p:sp>
        <p:nvSpPr>
          <p:cNvPr id="21527" name="Text Box 25"/>
          <p:cNvSpPr txBox="1">
            <a:spLocks noChangeArrowheads="1"/>
          </p:cNvSpPr>
          <p:nvPr/>
        </p:nvSpPr>
        <p:spPr bwMode="auto">
          <a:xfrm>
            <a:off x="5334000" y="1676400"/>
            <a:ext cx="245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99"/>
                </a:solidFill>
              </a:rPr>
              <a:t>([NO] is held constant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7359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057400" y="1143000"/>
            <a:ext cx="256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3      </a:t>
            </a:r>
            <a:r>
              <a:rPr lang="en-US" altLang="en-US" i="1">
                <a:solidFill>
                  <a:srgbClr val="ED181E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[O</a:t>
            </a:r>
            <a:r>
              <a:rPr lang="en-US" altLang="en-US" sz="2000" b="1" baseline="-18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]</a:t>
            </a:r>
            <a:r>
              <a:rPr lang="en-US" altLang="en-US" sz="2000" b="1" baseline="-18000">
                <a:solidFill>
                  <a:srgbClr val="ED181E"/>
                </a:solidFill>
              </a:rPr>
              <a:t>3</a:t>
            </a:r>
            <a:r>
              <a:rPr lang="en-US" altLang="en-US" sz="2000" b="1" i="1" baseline="30000">
                <a:solidFill>
                  <a:srgbClr val="ED181E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[NO]</a:t>
            </a:r>
            <a:r>
              <a:rPr lang="en-US" altLang="en-US" sz="2000" b="1" baseline="-18000">
                <a:solidFill>
                  <a:srgbClr val="000000"/>
                </a:solidFill>
              </a:rPr>
              <a:t>3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057400" y="1600200"/>
            <a:ext cx="2562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1      </a:t>
            </a:r>
            <a:r>
              <a:rPr lang="en-US" altLang="en-US" i="1">
                <a:solidFill>
                  <a:srgbClr val="ED181E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[O</a:t>
            </a:r>
            <a:r>
              <a:rPr lang="en-US" altLang="en-US" sz="2000" b="1" baseline="-18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]</a:t>
            </a:r>
            <a:r>
              <a:rPr lang="en-US" altLang="en-US" sz="2000" b="1" baseline="-18000">
                <a:solidFill>
                  <a:srgbClr val="ED181E"/>
                </a:solidFill>
              </a:rPr>
              <a:t>1</a:t>
            </a:r>
            <a:r>
              <a:rPr lang="en-US" altLang="en-US" sz="2000" b="1" i="1" baseline="30000">
                <a:solidFill>
                  <a:srgbClr val="ED181E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[NO]</a:t>
            </a:r>
            <a:r>
              <a:rPr lang="en-US" altLang="en-US" sz="2000" b="1" baseline="-18000">
                <a:solidFill>
                  <a:srgbClr val="000000"/>
                </a:solidFill>
              </a:rPr>
              <a:t>1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209800" y="1524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3200400" y="15240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03525" y="133191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953000" y="1371600"/>
            <a:ext cx="2384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99"/>
                </a:solidFill>
              </a:rPr>
              <a:t>([O</a:t>
            </a:r>
            <a:r>
              <a:rPr lang="en-US" altLang="en-US" sz="2000" b="1" baseline="-18000">
                <a:solidFill>
                  <a:srgbClr val="000099"/>
                </a:solidFill>
              </a:rPr>
              <a:t>2</a:t>
            </a:r>
            <a:r>
              <a:rPr lang="en-US" altLang="en-US">
                <a:solidFill>
                  <a:srgbClr val="000099"/>
                </a:solidFill>
              </a:rPr>
              <a:t>] is held constant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895600" y="2286000"/>
            <a:ext cx="365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via same manipulations as before: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886200" y="2743200"/>
            <a:ext cx="176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3.99 = (2.00)</a:t>
            </a:r>
            <a:r>
              <a:rPr lang="en-US" altLang="en-US" sz="2400" b="1" i="1" baseline="28000">
                <a:solidFill>
                  <a:srgbClr val="000000"/>
                </a:solidFill>
              </a:rPr>
              <a:t>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8" name="Text Box 10" descr="Pink tissue paper"/>
          <p:cNvSpPr txBox="1">
            <a:spLocks noChangeArrowheads="1"/>
          </p:cNvSpPr>
          <p:nvPr/>
        </p:nvSpPr>
        <p:spPr bwMode="auto">
          <a:xfrm>
            <a:off x="4343400" y="3276600"/>
            <a:ext cx="708025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n</a:t>
            </a:r>
            <a:r>
              <a:rPr lang="en-US" altLang="en-US">
                <a:solidFill>
                  <a:srgbClr val="000000"/>
                </a:solidFill>
              </a:rPr>
              <a:t> = 2</a:t>
            </a:r>
          </a:p>
        </p:txBody>
      </p:sp>
      <p:sp>
        <p:nvSpPr>
          <p:cNvPr id="22539" name="Text Box 11" descr="Bouquet"/>
          <p:cNvSpPr txBox="1">
            <a:spLocks noChangeArrowheads="1"/>
          </p:cNvSpPr>
          <p:nvPr/>
        </p:nvSpPr>
        <p:spPr bwMode="auto">
          <a:xfrm>
            <a:off x="1989138" y="3886200"/>
            <a:ext cx="5654675" cy="650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Thus, the reaction is </a:t>
            </a:r>
            <a:r>
              <a:rPr lang="en-US" altLang="en-US">
                <a:solidFill>
                  <a:srgbClr val="FF0000"/>
                </a:solidFill>
              </a:rPr>
              <a:t>second order</a:t>
            </a:r>
            <a:r>
              <a:rPr lang="en-US" altLang="en-US">
                <a:solidFill>
                  <a:srgbClr val="000000"/>
                </a:solidFill>
              </a:rPr>
              <a:t> with respect to NO.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When [NO] doubles, the rate quadruples.</a:t>
            </a:r>
          </a:p>
        </p:txBody>
      </p:sp>
      <p:sp>
        <p:nvSpPr>
          <p:cNvPr id="22540" name="Text Box 12" descr="Bouquet"/>
          <p:cNvSpPr txBox="1">
            <a:spLocks noChangeArrowheads="1"/>
          </p:cNvSpPr>
          <p:nvPr/>
        </p:nvSpPr>
        <p:spPr bwMode="auto">
          <a:xfrm>
            <a:off x="2895600" y="5029200"/>
            <a:ext cx="3617913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The rate law is:  rate = </a:t>
            </a:r>
            <a:r>
              <a:rPr lang="en-US" altLang="en-US" i="1">
                <a:solidFill>
                  <a:srgbClr val="FF0000"/>
                </a:solidFill>
              </a:rPr>
              <a:t>k</a:t>
            </a:r>
            <a:r>
              <a:rPr lang="en-US" altLang="en-US">
                <a:solidFill>
                  <a:srgbClr val="FF0000"/>
                </a:solidFill>
              </a:rPr>
              <a:t>[O</a:t>
            </a:r>
            <a:r>
              <a:rPr lang="en-US" altLang="en-US" sz="2000" b="1" baseline="-18000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</a:rPr>
              <a:t>][NO]</a:t>
            </a:r>
            <a:r>
              <a:rPr lang="en-US" altLang="en-US" sz="2400" b="1" baseline="24000">
                <a:solidFill>
                  <a:srgbClr val="FF0000"/>
                </a:solidFill>
              </a:rPr>
              <a:t>2</a:t>
            </a:r>
            <a:endParaRPr lang="en-US" altLang="en-US" sz="2400" b="1" i="1" baseline="28000">
              <a:solidFill>
                <a:srgbClr val="FF0000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895600" y="5486400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</a:rPr>
              <a:t>The reaction is third order overall.</a:t>
            </a:r>
          </a:p>
        </p:txBody>
      </p:sp>
    </p:spTree>
    <p:extLst>
      <p:ext uri="{BB962C8B-B14F-4D97-AF65-F5344CB8AC3E}">
        <p14:creationId xmlns:p14="http://schemas.microsoft.com/office/powerpoint/2010/main" val="935919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7534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Sample Problem 16.3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33400" y="44196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PLAN: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SOLUTION: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3557" name="Text Box 9" descr="Bouquet"/>
          <p:cNvSpPr txBox="1">
            <a:spLocks noChangeArrowheads="1"/>
          </p:cNvSpPr>
          <p:nvPr/>
        </p:nvSpPr>
        <p:spPr bwMode="auto">
          <a:xfrm>
            <a:off x="2971800" y="533400"/>
            <a:ext cx="5410200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Determining reaction order from initial rate data</a:t>
            </a:r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23558" name="Group 37"/>
          <p:cNvGrpSpPr>
            <a:grpSpLocks/>
          </p:cNvGrpSpPr>
          <p:nvPr/>
        </p:nvGrpSpPr>
        <p:grpSpPr bwMode="auto">
          <a:xfrm>
            <a:off x="533400" y="1066800"/>
            <a:ext cx="8305800" cy="641350"/>
            <a:chOff x="336" y="672"/>
            <a:chExt cx="5232" cy="404"/>
          </a:xfrm>
        </p:grpSpPr>
        <p:sp>
          <p:nvSpPr>
            <p:cNvPr id="23583" name="Text Box 5"/>
            <p:cNvSpPr txBox="1">
              <a:spLocks noChangeArrowheads="1"/>
            </p:cNvSpPr>
            <p:nvPr/>
          </p:nvSpPr>
          <p:spPr bwMode="auto">
            <a:xfrm>
              <a:off x="336" y="672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1822CD"/>
                  </a:solidFill>
                </a:rPr>
                <a:t>PROBLEM:</a:t>
              </a:r>
            </a:p>
          </p:txBody>
        </p:sp>
        <p:sp>
          <p:nvSpPr>
            <p:cNvPr id="23584" name="Text Box 10"/>
            <p:cNvSpPr txBox="1">
              <a:spLocks noChangeArrowheads="1"/>
            </p:cNvSpPr>
            <p:nvPr/>
          </p:nvSpPr>
          <p:spPr bwMode="auto">
            <a:xfrm>
              <a:off x="1248" y="672"/>
              <a:ext cx="43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Many gaseous reactions occur in a car engine and exhaust system.  One such reaction is as follows:</a:t>
              </a:r>
            </a:p>
          </p:txBody>
        </p:sp>
      </p:grpSp>
      <p:grpSp>
        <p:nvGrpSpPr>
          <p:cNvPr id="23559" name="Group 39"/>
          <p:cNvGrpSpPr>
            <a:grpSpLocks/>
          </p:cNvGrpSpPr>
          <p:nvPr/>
        </p:nvGrpSpPr>
        <p:grpSpPr bwMode="auto">
          <a:xfrm>
            <a:off x="1981200" y="1828800"/>
            <a:ext cx="6858000" cy="366713"/>
            <a:chOff x="1248" y="1152"/>
            <a:chExt cx="4320" cy="231"/>
          </a:xfrm>
        </p:grpSpPr>
        <p:pic>
          <p:nvPicPr>
            <p:cNvPr id="23581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200"/>
              <a:ext cx="256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82" name="Text Box 12"/>
            <p:cNvSpPr txBox="1">
              <a:spLocks noChangeArrowheads="1"/>
            </p:cNvSpPr>
            <p:nvPr/>
          </p:nvSpPr>
          <p:spPr bwMode="auto">
            <a:xfrm>
              <a:off x="3936" y="1152"/>
              <a:ext cx="1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rate = </a:t>
              </a:r>
              <a:r>
                <a:rPr lang="en-US" altLang="en-US" i="1">
                  <a:solidFill>
                    <a:srgbClr val="000000"/>
                  </a:solidFill>
                </a:rPr>
                <a:t>k</a:t>
              </a:r>
              <a:r>
                <a:rPr lang="en-US" altLang="en-US">
                  <a:solidFill>
                    <a:srgbClr val="000000"/>
                  </a:solidFill>
                </a:rPr>
                <a:t>[NO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]</a:t>
              </a:r>
              <a:r>
                <a:rPr lang="en-US" altLang="en-US" sz="2000" b="1" i="1" baseline="30000">
                  <a:solidFill>
                    <a:srgbClr val="000000"/>
                  </a:solidFill>
                </a:rPr>
                <a:t>m</a:t>
              </a:r>
              <a:r>
                <a:rPr lang="en-US" altLang="en-US">
                  <a:solidFill>
                    <a:srgbClr val="000000"/>
                  </a:solidFill>
                </a:rPr>
                <a:t>[CO]</a:t>
              </a:r>
              <a:r>
                <a:rPr lang="en-US" altLang="en-US" sz="2000" b="1" i="1" baseline="30000">
                  <a:solidFill>
                    <a:srgbClr val="000000"/>
                  </a:solidFill>
                </a:rPr>
                <a:t>n</a:t>
              </a:r>
              <a:endParaRPr lang="en-US" altLang="en-US" sz="2000" b="1" i="1">
                <a:solidFill>
                  <a:srgbClr val="000000"/>
                </a:solidFill>
              </a:endParaRPr>
            </a:p>
          </p:txBody>
        </p:sp>
      </p:grpSp>
      <p:sp>
        <p:nvSpPr>
          <p:cNvPr id="23560" name="Text Box 14"/>
          <p:cNvSpPr txBox="1">
            <a:spLocks noChangeArrowheads="1"/>
          </p:cNvSpPr>
          <p:nvPr/>
        </p:nvSpPr>
        <p:spPr bwMode="auto">
          <a:xfrm>
            <a:off x="685800" y="22860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Use the following data to determine the individual and overall reaction orders.</a:t>
            </a:r>
          </a:p>
        </p:txBody>
      </p:sp>
      <p:grpSp>
        <p:nvGrpSpPr>
          <p:cNvPr id="23561" name="Group 38"/>
          <p:cNvGrpSpPr>
            <a:grpSpLocks/>
          </p:cNvGrpSpPr>
          <p:nvPr/>
        </p:nvGrpSpPr>
        <p:grpSpPr bwMode="auto">
          <a:xfrm>
            <a:off x="381000" y="2743200"/>
            <a:ext cx="8229600" cy="1509713"/>
            <a:chOff x="240" y="1728"/>
            <a:chExt cx="5184" cy="951"/>
          </a:xfrm>
        </p:grpSpPr>
        <p:sp>
          <p:nvSpPr>
            <p:cNvPr id="23565" name="Text Box 15"/>
            <p:cNvSpPr txBox="1">
              <a:spLocks noChangeArrowheads="1"/>
            </p:cNvSpPr>
            <p:nvPr/>
          </p:nvSpPr>
          <p:spPr bwMode="auto">
            <a:xfrm>
              <a:off x="240" y="1728"/>
              <a:ext cx="9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u="sng">
                  <a:solidFill>
                    <a:srgbClr val="000000"/>
                  </a:solidFill>
                </a:rPr>
                <a:t>experiment</a:t>
              </a:r>
            </a:p>
          </p:txBody>
        </p:sp>
        <p:sp>
          <p:nvSpPr>
            <p:cNvPr id="23566" name="Text Box 16"/>
            <p:cNvSpPr txBox="1">
              <a:spLocks noChangeArrowheads="1"/>
            </p:cNvSpPr>
            <p:nvPr/>
          </p:nvSpPr>
          <p:spPr bwMode="auto">
            <a:xfrm>
              <a:off x="1280" y="1728"/>
              <a:ext cx="13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u="sng">
                  <a:solidFill>
                    <a:srgbClr val="000000"/>
                  </a:solidFill>
                </a:rPr>
                <a:t>initial rate (mol/L</a:t>
              </a:r>
              <a:r>
                <a:rPr lang="en-US" altLang="en-US" sz="2800" b="1" baseline="24000">
                  <a:solidFill>
                    <a:srgbClr val="000000"/>
                  </a:solidFill>
                </a:rPr>
                <a:t>.</a:t>
              </a:r>
              <a:r>
                <a:rPr lang="en-US" altLang="en-US" u="sng">
                  <a:solidFill>
                    <a:srgbClr val="000000"/>
                  </a:solidFill>
                </a:rPr>
                <a:t>s)</a:t>
              </a:r>
            </a:p>
          </p:txBody>
        </p:sp>
        <p:sp>
          <p:nvSpPr>
            <p:cNvPr id="23567" name="Text Box 17"/>
            <p:cNvSpPr txBox="1">
              <a:spLocks noChangeArrowheads="1"/>
            </p:cNvSpPr>
            <p:nvPr/>
          </p:nvSpPr>
          <p:spPr bwMode="auto">
            <a:xfrm>
              <a:off x="2752" y="1728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u="sng">
                  <a:solidFill>
                    <a:srgbClr val="000000"/>
                  </a:solidFill>
                </a:rPr>
                <a:t>initial [NO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2</a:t>
              </a:r>
              <a:r>
                <a:rPr lang="en-US" altLang="en-US" u="sng">
                  <a:solidFill>
                    <a:srgbClr val="000000"/>
                  </a:solidFill>
                </a:rPr>
                <a:t>] (mol/L)</a:t>
              </a:r>
              <a:endParaRPr lang="en-US" altLang="en-US" b="1" u="sng">
                <a:solidFill>
                  <a:srgbClr val="000000"/>
                </a:solidFill>
              </a:endParaRPr>
            </a:p>
          </p:txBody>
        </p:sp>
        <p:sp>
          <p:nvSpPr>
            <p:cNvPr id="23568" name="Text Box 18"/>
            <p:cNvSpPr txBox="1">
              <a:spLocks noChangeArrowheads="1"/>
            </p:cNvSpPr>
            <p:nvPr/>
          </p:nvSpPr>
          <p:spPr bwMode="auto">
            <a:xfrm>
              <a:off x="4176" y="1728"/>
              <a:ext cx="1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u="sng">
                  <a:solidFill>
                    <a:srgbClr val="000000"/>
                  </a:solidFill>
                </a:rPr>
                <a:t>initial [CO] (mol/L)</a:t>
              </a:r>
              <a:endParaRPr lang="en-US" altLang="en-US" b="1" u="sng">
                <a:solidFill>
                  <a:srgbClr val="000000"/>
                </a:solidFill>
              </a:endParaRPr>
            </a:p>
          </p:txBody>
        </p:sp>
        <p:sp>
          <p:nvSpPr>
            <p:cNvPr id="23569" name="Text Box 19"/>
            <p:cNvSpPr txBox="1">
              <a:spLocks noChangeArrowheads="1"/>
            </p:cNvSpPr>
            <p:nvPr/>
          </p:nvSpPr>
          <p:spPr bwMode="auto">
            <a:xfrm>
              <a:off x="480" y="200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3570" name="Text Box 20"/>
            <p:cNvSpPr txBox="1">
              <a:spLocks noChangeArrowheads="1"/>
            </p:cNvSpPr>
            <p:nvPr/>
          </p:nvSpPr>
          <p:spPr bwMode="auto">
            <a:xfrm>
              <a:off x="480" y="222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3571" name="Text Box 21"/>
            <p:cNvSpPr txBox="1">
              <a:spLocks noChangeArrowheads="1"/>
            </p:cNvSpPr>
            <p:nvPr/>
          </p:nvSpPr>
          <p:spPr bwMode="auto">
            <a:xfrm>
              <a:off x="480" y="2448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3572" name="Text Box 23"/>
            <p:cNvSpPr txBox="1">
              <a:spLocks noChangeArrowheads="1"/>
            </p:cNvSpPr>
            <p:nvPr/>
          </p:nvSpPr>
          <p:spPr bwMode="auto">
            <a:xfrm>
              <a:off x="1488" y="201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0.0050</a:t>
              </a:r>
            </a:p>
          </p:txBody>
        </p:sp>
        <p:sp>
          <p:nvSpPr>
            <p:cNvPr id="23573" name="Text Box 24"/>
            <p:cNvSpPr txBox="1">
              <a:spLocks noChangeArrowheads="1"/>
            </p:cNvSpPr>
            <p:nvPr/>
          </p:nvSpPr>
          <p:spPr bwMode="auto">
            <a:xfrm>
              <a:off x="1488" y="223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0.080</a:t>
              </a:r>
            </a:p>
          </p:txBody>
        </p:sp>
        <p:sp>
          <p:nvSpPr>
            <p:cNvPr id="23574" name="Text Box 25"/>
            <p:cNvSpPr txBox="1">
              <a:spLocks noChangeArrowheads="1"/>
            </p:cNvSpPr>
            <p:nvPr/>
          </p:nvSpPr>
          <p:spPr bwMode="auto">
            <a:xfrm>
              <a:off x="1488" y="244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0.0050</a:t>
              </a:r>
            </a:p>
          </p:txBody>
        </p:sp>
        <p:sp>
          <p:nvSpPr>
            <p:cNvPr id="23575" name="Text Box 27"/>
            <p:cNvSpPr txBox="1">
              <a:spLocks noChangeArrowheads="1"/>
            </p:cNvSpPr>
            <p:nvPr/>
          </p:nvSpPr>
          <p:spPr bwMode="auto">
            <a:xfrm>
              <a:off x="4416" y="200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ED181E"/>
                  </a:solidFill>
                </a:rPr>
                <a:t>0.10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6" name="Text Box 28"/>
            <p:cNvSpPr txBox="1">
              <a:spLocks noChangeArrowheads="1"/>
            </p:cNvSpPr>
            <p:nvPr/>
          </p:nvSpPr>
          <p:spPr bwMode="auto">
            <a:xfrm>
              <a:off x="2976" y="244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D60093"/>
                  </a:solidFill>
                </a:rPr>
                <a:t>0.10</a:t>
              </a:r>
            </a:p>
          </p:txBody>
        </p:sp>
        <p:sp>
          <p:nvSpPr>
            <p:cNvPr id="23577" name="Text Box 29"/>
            <p:cNvSpPr txBox="1">
              <a:spLocks noChangeArrowheads="1"/>
            </p:cNvSpPr>
            <p:nvPr/>
          </p:nvSpPr>
          <p:spPr bwMode="auto">
            <a:xfrm>
              <a:off x="2976" y="2232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0.40</a:t>
              </a:r>
            </a:p>
          </p:txBody>
        </p:sp>
        <p:sp>
          <p:nvSpPr>
            <p:cNvPr id="23578" name="Text Box 30"/>
            <p:cNvSpPr txBox="1">
              <a:spLocks noChangeArrowheads="1"/>
            </p:cNvSpPr>
            <p:nvPr/>
          </p:nvSpPr>
          <p:spPr bwMode="auto">
            <a:xfrm>
              <a:off x="2976" y="201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D60093"/>
                  </a:solidFill>
                </a:rPr>
                <a:t>0.10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9" name="Text Box 31"/>
            <p:cNvSpPr txBox="1">
              <a:spLocks noChangeArrowheads="1"/>
            </p:cNvSpPr>
            <p:nvPr/>
          </p:nvSpPr>
          <p:spPr bwMode="auto">
            <a:xfrm>
              <a:off x="4416" y="222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ED181E"/>
                  </a:solidFill>
                </a:rPr>
                <a:t>0.10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0" name="Text Box 32"/>
            <p:cNvSpPr txBox="1">
              <a:spLocks noChangeArrowheads="1"/>
            </p:cNvSpPr>
            <p:nvPr/>
          </p:nvSpPr>
          <p:spPr bwMode="auto">
            <a:xfrm>
              <a:off x="4416" y="244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0.20</a:t>
              </a:r>
            </a:p>
          </p:txBody>
        </p:sp>
      </p:grpSp>
      <p:sp>
        <p:nvSpPr>
          <p:cNvPr id="23562" name="Text Box 33" descr="Recycled paper"/>
          <p:cNvSpPr txBox="1">
            <a:spLocks noChangeArrowheads="1"/>
          </p:cNvSpPr>
          <p:nvPr/>
        </p:nvSpPr>
        <p:spPr bwMode="auto">
          <a:xfrm>
            <a:off x="1600200" y="4419600"/>
            <a:ext cx="6934200" cy="6413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Solve for each reactant using the general rate law by applying the method described previously.</a:t>
            </a:r>
          </a:p>
        </p:txBody>
      </p:sp>
      <p:sp>
        <p:nvSpPr>
          <p:cNvPr id="23563" name="Text Box 35"/>
          <p:cNvSpPr txBox="1">
            <a:spLocks noChangeArrowheads="1"/>
          </p:cNvSpPr>
          <p:nvPr/>
        </p:nvSpPr>
        <p:spPr bwMode="auto">
          <a:xfrm>
            <a:off x="2286000" y="5181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[NO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[CO]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64" name="Text Box 36"/>
          <p:cNvSpPr txBox="1">
            <a:spLocks noChangeArrowheads="1"/>
          </p:cNvSpPr>
          <p:nvPr/>
        </p:nvSpPr>
        <p:spPr bwMode="auto">
          <a:xfrm>
            <a:off x="457200" y="5791200"/>
            <a:ext cx="838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First, choose two experiments in which [CO] remains </a:t>
            </a:r>
            <a:r>
              <a:rPr lang="en-US" altLang="en-US" u="sng">
                <a:solidFill>
                  <a:srgbClr val="000000"/>
                </a:solidFill>
              </a:rPr>
              <a:t>constant</a:t>
            </a:r>
            <a:r>
              <a:rPr lang="en-US" altLang="en-US">
                <a:solidFill>
                  <a:srgbClr val="000000"/>
                </a:solidFill>
              </a:rPr>
              <a:t> and [NO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 </a:t>
            </a:r>
            <a:r>
              <a:rPr lang="en-US" altLang="en-US" u="sng">
                <a:solidFill>
                  <a:srgbClr val="000000"/>
                </a:solidFill>
              </a:rPr>
              <a:t>varies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0777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7534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Sample Problem 16.3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2971800" y="9144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7534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(continued)</a:t>
            </a:r>
          </a:p>
        </p:txBody>
      </p:sp>
      <p:grpSp>
        <p:nvGrpSpPr>
          <p:cNvPr id="24580" name="Group 65"/>
          <p:cNvGrpSpPr>
            <a:grpSpLocks/>
          </p:cNvGrpSpPr>
          <p:nvPr/>
        </p:nvGrpSpPr>
        <p:grpSpPr bwMode="auto">
          <a:xfrm>
            <a:off x="1143000" y="2514600"/>
            <a:ext cx="838200" cy="747713"/>
            <a:chOff x="672" y="1776"/>
            <a:chExt cx="528" cy="471"/>
          </a:xfrm>
        </p:grpSpPr>
        <p:sp>
          <p:nvSpPr>
            <p:cNvPr id="24644" name="Text Box 14"/>
            <p:cNvSpPr txBox="1">
              <a:spLocks noChangeArrowheads="1"/>
            </p:cNvSpPr>
            <p:nvPr/>
          </p:nvSpPr>
          <p:spPr bwMode="auto">
            <a:xfrm>
              <a:off x="720" y="177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0.080</a:t>
              </a:r>
            </a:p>
          </p:txBody>
        </p:sp>
        <p:sp>
          <p:nvSpPr>
            <p:cNvPr id="24645" name="Text Box 15"/>
            <p:cNvSpPr txBox="1">
              <a:spLocks noChangeArrowheads="1"/>
            </p:cNvSpPr>
            <p:nvPr/>
          </p:nvSpPr>
          <p:spPr bwMode="auto">
            <a:xfrm>
              <a:off x="720" y="201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0.0050</a:t>
              </a:r>
            </a:p>
          </p:txBody>
        </p:sp>
        <p:sp>
          <p:nvSpPr>
            <p:cNvPr id="24646" name="Line 18"/>
            <p:cNvSpPr>
              <a:spLocks noChangeShapeType="1"/>
            </p:cNvSpPr>
            <p:nvPr/>
          </p:nvSpPr>
          <p:spPr bwMode="auto">
            <a:xfrm>
              <a:off x="672" y="2016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581" name="Group 62"/>
          <p:cNvGrpSpPr>
            <a:grpSpLocks/>
          </p:cNvGrpSpPr>
          <p:nvPr/>
        </p:nvGrpSpPr>
        <p:grpSpPr bwMode="auto">
          <a:xfrm>
            <a:off x="1219200" y="1600200"/>
            <a:ext cx="838200" cy="747713"/>
            <a:chOff x="720" y="1200"/>
            <a:chExt cx="528" cy="471"/>
          </a:xfrm>
        </p:grpSpPr>
        <p:sp>
          <p:nvSpPr>
            <p:cNvPr id="24641" name="Text Box 7"/>
            <p:cNvSpPr txBox="1">
              <a:spLocks noChangeArrowheads="1"/>
            </p:cNvSpPr>
            <p:nvPr/>
          </p:nvSpPr>
          <p:spPr bwMode="auto">
            <a:xfrm>
              <a:off x="768" y="120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rate 2</a:t>
              </a:r>
            </a:p>
          </p:txBody>
        </p:sp>
        <p:sp>
          <p:nvSpPr>
            <p:cNvPr id="24642" name="Text Box 8"/>
            <p:cNvSpPr txBox="1">
              <a:spLocks noChangeArrowheads="1"/>
            </p:cNvSpPr>
            <p:nvPr/>
          </p:nvSpPr>
          <p:spPr bwMode="auto">
            <a:xfrm>
              <a:off x="768" y="1440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rate 1</a:t>
              </a:r>
            </a:p>
          </p:txBody>
        </p:sp>
        <p:sp>
          <p:nvSpPr>
            <p:cNvPr id="24643" name="Line 23"/>
            <p:cNvSpPr>
              <a:spLocks noChangeShapeType="1"/>
            </p:cNvSpPr>
            <p:nvPr/>
          </p:nvSpPr>
          <p:spPr bwMode="auto">
            <a:xfrm>
              <a:off x="720" y="1440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582" name="Group 64"/>
          <p:cNvGrpSpPr>
            <a:grpSpLocks/>
          </p:cNvGrpSpPr>
          <p:nvPr/>
        </p:nvGrpSpPr>
        <p:grpSpPr bwMode="auto">
          <a:xfrm>
            <a:off x="4267200" y="1524000"/>
            <a:ext cx="1752600" cy="914400"/>
            <a:chOff x="2640" y="1152"/>
            <a:chExt cx="1104" cy="576"/>
          </a:xfrm>
        </p:grpSpPr>
        <p:grpSp>
          <p:nvGrpSpPr>
            <p:cNvPr id="24634" name="Group 26"/>
            <p:cNvGrpSpPr>
              <a:grpSpLocks/>
            </p:cNvGrpSpPr>
            <p:nvPr/>
          </p:nvGrpSpPr>
          <p:grpSpPr bwMode="auto">
            <a:xfrm>
              <a:off x="2832" y="1152"/>
              <a:ext cx="912" cy="576"/>
              <a:chOff x="2688" y="1152"/>
              <a:chExt cx="912" cy="576"/>
            </a:xfrm>
          </p:grpSpPr>
          <p:sp>
            <p:nvSpPr>
              <p:cNvPr id="24636" name="Text Box 12"/>
              <p:cNvSpPr txBox="1">
                <a:spLocks noChangeArrowheads="1"/>
              </p:cNvSpPr>
              <p:nvPr/>
            </p:nvSpPr>
            <p:spPr bwMode="auto">
              <a:xfrm>
                <a:off x="2784" y="1200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[NO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]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endParaRPr lang="en-US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7" name="Text Box 13"/>
              <p:cNvSpPr txBox="1">
                <a:spLocks noChangeArrowheads="1"/>
              </p:cNvSpPr>
              <p:nvPr/>
            </p:nvSpPr>
            <p:spPr bwMode="auto">
              <a:xfrm>
                <a:off x="2784" y="1440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[NO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]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baseline="-22000">
                    <a:solidFill>
                      <a:srgbClr val="000000"/>
                    </a:solidFill>
                  </a:rPr>
                  <a:t>1</a:t>
                </a:r>
                <a:endParaRPr lang="en-US" altLang="en-US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8" name="Line 22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639" name="AutoShape 24"/>
              <p:cNvSpPr>
                <a:spLocks noChangeArrowheads="1"/>
              </p:cNvSpPr>
              <p:nvPr/>
            </p:nvSpPr>
            <p:spPr bwMode="auto">
              <a:xfrm>
                <a:off x="2688" y="1200"/>
                <a:ext cx="624" cy="528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40" name="Text Box 25"/>
              <p:cNvSpPr txBox="1">
                <a:spLocks noChangeArrowheads="1"/>
              </p:cNvSpPr>
              <p:nvPr/>
            </p:nvSpPr>
            <p:spPr bwMode="auto">
              <a:xfrm>
                <a:off x="3312" y="1152"/>
                <a:ext cx="2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i="1">
                    <a:solidFill>
                      <a:srgbClr val="000000"/>
                    </a:solidFill>
                  </a:rPr>
                  <a:t>m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35" name="Text Box 28"/>
            <p:cNvSpPr txBox="1">
              <a:spLocks noChangeArrowheads="1"/>
            </p:cNvSpPr>
            <p:nvPr/>
          </p:nvSpPr>
          <p:spPr bwMode="auto">
            <a:xfrm>
              <a:off x="2640" y="1320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4583" name="Group 67"/>
          <p:cNvGrpSpPr>
            <a:grpSpLocks/>
          </p:cNvGrpSpPr>
          <p:nvPr/>
        </p:nvGrpSpPr>
        <p:grpSpPr bwMode="auto">
          <a:xfrm>
            <a:off x="2057400" y="1600200"/>
            <a:ext cx="2438400" cy="747713"/>
            <a:chOff x="1248" y="1200"/>
            <a:chExt cx="1536" cy="471"/>
          </a:xfrm>
        </p:grpSpPr>
        <p:grpSp>
          <p:nvGrpSpPr>
            <p:cNvPr id="24629" name="Group 63"/>
            <p:cNvGrpSpPr>
              <a:grpSpLocks/>
            </p:cNvGrpSpPr>
            <p:nvPr/>
          </p:nvGrpSpPr>
          <p:grpSpPr bwMode="auto">
            <a:xfrm>
              <a:off x="1536" y="1200"/>
              <a:ext cx="1248" cy="471"/>
              <a:chOff x="1536" y="1200"/>
              <a:chExt cx="1248" cy="471"/>
            </a:xfrm>
          </p:grpSpPr>
          <p:sp>
            <p:nvSpPr>
              <p:cNvPr id="24631" name="Text Box 9"/>
              <p:cNvSpPr txBox="1">
                <a:spLocks noChangeArrowheads="1"/>
              </p:cNvSpPr>
              <p:nvPr/>
            </p:nvSpPr>
            <p:spPr bwMode="auto">
              <a:xfrm>
                <a:off x="1584" y="1200"/>
                <a:ext cx="12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i="1">
                    <a:solidFill>
                      <a:srgbClr val="000000"/>
                    </a:solidFill>
                  </a:rPr>
                  <a:t>k</a:t>
                </a:r>
                <a:r>
                  <a:rPr lang="en-US" altLang="en-US">
                    <a:solidFill>
                      <a:srgbClr val="000000"/>
                    </a:solidFill>
                  </a:rPr>
                  <a:t> [NO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]</a:t>
                </a:r>
                <a:r>
                  <a:rPr lang="en-US" altLang="en-US" sz="2000" b="1" i="1" baseline="3000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[CO]</a:t>
                </a:r>
                <a:r>
                  <a:rPr lang="en-US" altLang="en-US" sz="2000" b="1" i="1" baseline="30000">
                    <a:solidFill>
                      <a:srgbClr val="000000"/>
                    </a:solidFill>
                  </a:rPr>
                  <a:t>n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2</a:t>
                </a:r>
                <a:endParaRPr lang="en-US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2" name="Text Box 10"/>
              <p:cNvSpPr txBox="1">
                <a:spLocks noChangeArrowheads="1"/>
              </p:cNvSpPr>
              <p:nvPr/>
            </p:nvSpPr>
            <p:spPr bwMode="auto">
              <a:xfrm>
                <a:off x="1584" y="1440"/>
                <a:ext cx="11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i="1">
                    <a:solidFill>
                      <a:srgbClr val="000000"/>
                    </a:solidFill>
                  </a:rPr>
                  <a:t>k</a:t>
                </a:r>
                <a:r>
                  <a:rPr lang="en-US" altLang="en-US">
                    <a:solidFill>
                      <a:srgbClr val="000000"/>
                    </a:solidFill>
                  </a:rPr>
                  <a:t> [NO</a:t>
                </a:r>
                <a:r>
                  <a:rPr lang="en-US" altLang="en-US" sz="2000" b="1" baseline="-22000">
                    <a:solidFill>
                      <a:srgbClr val="000000"/>
                    </a:solidFill>
                  </a:rPr>
                  <a:t>2</a:t>
                </a:r>
                <a:r>
                  <a:rPr lang="en-US" altLang="en-US">
                    <a:solidFill>
                      <a:srgbClr val="000000"/>
                    </a:solidFill>
                  </a:rPr>
                  <a:t>]</a:t>
                </a:r>
                <a:r>
                  <a:rPr lang="en-US" altLang="en-US" sz="2000" b="1" i="1" baseline="30000">
                    <a:solidFill>
                      <a:srgbClr val="000000"/>
                    </a:solidFill>
                  </a:rPr>
                  <a:t>m</a:t>
                </a:r>
                <a:r>
                  <a:rPr lang="en-US" altLang="en-US" sz="2000" b="1" baseline="-22000">
                    <a:solidFill>
                      <a:srgbClr val="000000"/>
                    </a:solidFill>
                  </a:rPr>
                  <a:t>1</a:t>
                </a:r>
                <a:r>
                  <a:rPr lang="en-US" altLang="en-US" baseline="-25000">
                    <a:solidFill>
                      <a:srgbClr val="000000"/>
                    </a:solidFill>
                  </a:rPr>
                  <a:t> </a:t>
                </a:r>
                <a:r>
                  <a:rPr lang="en-US" altLang="en-US">
                    <a:solidFill>
                      <a:srgbClr val="000000"/>
                    </a:solidFill>
                  </a:rPr>
                  <a:t>[CO]</a:t>
                </a:r>
                <a:r>
                  <a:rPr lang="en-US" altLang="en-US" sz="2000" b="1" i="1" baseline="30000">
                    <a:solidFill>
                      <a:srgbClr val="000000"/>
                    </a:solidFill>
                  </a:rPr>
                  <a:t>n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1</a:t>
                </a:r>
                <a:endParaRPr lang="en-US" altLang="en-US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33" name="Line 27"/>
              <p:cNvSpPr>
                <a:spLocks noChangeShapeType="1"/>
              </p:cNvSpPr>
              <p:nvPr/>
            </p:nvSpPr>
            <p:spPr bwMode="auto">
              <a:xfrm>
                <a:off x="1536" y="1440"/>
                <a:ext cx="11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4630" name="Text Box 29"/>
            <p:cNvSpPr txBox="1">
              <a:spLocks noChangeArrowheads="1"/>
            </p:cNvSpPr>
            <p:nvPr/>
          </p:nvSpPr>
          <p:spPr bwMode="auto">
            <a:xfrm>
              <a:off x="1248" y="134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4584" name="Group 74"/>
          <p:cNvGrpSpPr>
            <a:grpSpLocks/>
          </p:cNvGrpSpPr>
          <p:nvPr/>
        </p:nvGrpSpPr>
        <p:grpSpPr bwMode="auto">
          <a:xfrm>
            <a:off x="2057400" y="2438400"/>
            <a:ext cx="1600200" cy="823913"/>
            <a:chOff x="1200" y="1728"/>
            <a:chExt cx="1008" cy="519"/>
          </a:xfrm>
        </p:grpSpPr>
        <p:sp>
          <p:nvSpPr>
            <p:cNvPr id="24621" name="Text Box 16"/>
            <p:cNvSpPr txBox="1">
              <a:spLocks noChangeArrowheads="1"/>
            </p:cNvSpPr>
            <p:nvPr/>
          </p:nvSpPr>
          <p:spPr bwMode="auto">
            <a:xfrm>
              <a:off x="1584" y="177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0.40</a:t>
              </a:r>
            </a:p>
          </p:txBody>
        </p:sp>
        <p:sp>
          <p:nvSpPr>
            <p:cNvPr id="24622" name="Text Box 17"/>
            <p:cNvSpPr txBox="1">
              <a:spLocks noChangeArrowheads="1"/>
            </p:cNvSpPr>
            <p:nvPr/>
          </p:nvSpPr>
          <p:spPr bwMode="auto">
            <a:xfrm>
              <a:off x="1584" y="2016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0.10</a:t>
              </a:r>
            </a:p>
          </p:txBody>
        </p:sp>
        <p:grpSp>
          <p:nvGrpSpPr>
            <p:cNvPr id="24623" name="Group 68"/>
            <p:cNvGrpSpPr>
              <a:grpSpLocks/>
            </p:cNvGrpSpPr>
            <p:nvPr/>
          </p:nvGrpSpPr>
          <p:grpSpPr bwMode="auto">
            <a:xfrm>
              <a:off x="1200" y="1728"/>
              <a:ext cx="1008" cy="480"/>
              <a:chOff x="1200" y="1728"/>
              <a:chExt cx="1008" cy="480"/>
            </a:xfrm>
          </p:grpSpPr>
          <p:sp>
            <p:nvSpPr>
              <p:cNvPr id="24624" name="Line 20"/>
              <p:cNvSpPr>
                <a:spLocks noChangeShapeType="1"/>
              </p:cNvSpPr>
              <p:nvPr/>
            </p:nvSpPr>
            <p:spPr bwMode="auto">
              <a:xfrm>
                <a:off x="1488" y="201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4625" name="Group 66"/>
              <p:cNvGrpSpPr>
                <a:grpSpLocks/>
              </p:cNvGrpSpPr>
              <p:nvPr/>
            </p:nvGrpSpPr>
            <p:grpSpPr bwMode="auto">
              <a:xfrm>
                <a:off x="1200" y="1728"/>
                <a:ext cx="1008" cy="480"/>
                <a:chOff x="1200" y="1728"/>
                <a:chExt cx="1008" cy="480"/>
              </a:xfrm>
            </p:grpSpPr>
            <p:sp>
              <p:nvSpPr>
                <p:cNvPr id="24626" name="AutoShape 21"/>
                <p:cNvSpPr>
                  <a:spLocks noChangeArrowheads="1"/>
                </p:cNvSpPr>
                <p:nvPr/>
              </p:nvSpPr>
              <p:spPr bwMode="auto">
                <a:xfrm>
                  <a:off x="1440" y="1824"/>
                  <a:ext cx="576" cy="384"/>
                </a:xfrm>
                <a:prstGeom prst="bracketPair">
                  <a:avLst>
                    <a:gd name="adj" fmla="val 16667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2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200" y="1920"/>
                  <a:ext cx="19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>
                      <a:solidFill>
                        <a:srgbClr val="000000"/>
                      </a:solidFill>
                    </a:rPr>
                    <a:t>=</a:t>
                  </a:r>
                </a:p>
              </p:txBody>
            </p:sp>
            <p:sp>
              <p:nvSpPr>
                <p:cNvPr id="24628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968" y="1728"/>
                  <a:ext cx="24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altLang="en-US" i="1">
                      <a:solidFill>
                        <a:srgbClr val="000000"/>
                      </a:solidFill>
                    </a:rPr>
                    <a:t>m</a:t>
                  </a: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4585" name="Text Box 32"/>
          <p:cNvSpPr txBox="1">
            <a:spLocks noChangeArrowheads="1"/>
          </p:cNvSpPr>
          <p:nvPr/>
        </p:nvSpPr>
        <p:spPr bwMode="auto">
          <a:xfrm>
            <a:off x="3657600" y="2743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4586" name="Text Box 33"/>
          <p:cNvSpPr txBox="1">
            <a:spLocks noChangeArrowheads="1"/>
          </p:cNvSpPr>
          <p:nvPr/>
        </p:nvSpPr>
        <p:spPr bwMode="auto">
          <a:xfrm>
            <a:off x="4038600" y="27432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16 = 4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  and  </a:t>
            </a:r>
            <a:r>
              <a:rPr lang="en-US" altLang="en-US" b="1" i="1">
                <a:solidFill>
                  <a:srgbClr val="ED181E"/>
                </a:solidFill>
              </a:rPr>
              <a:t>m</a:t>
            </a:r>
            <a:r>
              <a:rPr lang="en-US" altLang="en-US" b="1">
                <a:solidFill>
                  <a:srgbClr val="ED181E"/>
                </a:solidFill>
              </a:rPr>
              <a:t> </a:t>
            </a:r>
            <a:r>
              <a:rPr lang="en-US" altLang="en-US">
                <a:solidFill>
                  <a:srgbClr val="ED181E"/>
                </a:solidFill>
              </a:rPr>
              <a:t>=</a:t>
            </a:r>
            <a:r>
              <a:rPr lang="en-US" altLang="en-US" b="1">
                <a:solidFill>
                  <a:srgbClr val="ED181E"/>
                </a:solidFill>
              </a:rPr>
              <a:t> 2</a:t>
            </a: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4587" name="Group 70"/>
          <p:cNvGrpSpPr>
            <a:grpSpLocks/>
          </p:cNvGrpSpPr>
          <p:nvPr/>
        </p:nvGrpSpPr>
        <p:grpSpPr bwMode="auto">
          <a:xfrm>
            <a:off x="2438400" y="3429000"/>
            <a:ext cx="1981200" cy="747713"/>
            <a:chOff x="1488" y="2352"/>
            <a:chExt cx="1248" cy="471"/>
          </a:xfrm>
        </p:grpSpPr>
        <p:sp>
          <p:nvSpPr>
            <p:cNvPr id="24618" name="Text Box 36"/>
            <p:cNvSpPr txBox="1">
              <a:spLocks noChangeArrowheads="1"/>
            </p:cNvSpPr>
            <p:nvPr/>
          </p:nvSpPr>
          <p:spPr bwMode="auto">
            <a:xfrm>
              <a:off x="1536" y="2352"/>
              <a:ext cx="1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k</a:t>
              </a:r>
              <a:r>
                <a:rPr lang="en-US" altLang="en-US">
                  <a:solidFill>
                    <a:srgbClr val="000000"/>
                  </a:solidFill>
                </a:rPr>
                <a:t> [NO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]</a:t>
              </a:r>
              <a:r>
                <a:rPr lang="en-US" altLang="en-US" sz="2000" b="1" i="1" baseline="30000">
                  <a:solidFill>
                    <a:srgbClr val="000000"/>
                  </a:solidFill>
                </a:rPr>
                <a:t>m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3</a:t>
              </a:r>
              <a:r>
                <a:rPr lang="en-US" altLang="en-US">
                  <a:solidFill>
                    <a:srgbClr val="000000"/>
                  </a:solidFill>
                </a:rPr>
                <a:t>[CO]</a:t>
              </a:r>
              <a:r>
                <a:rPr lang="en-US" altLang="en-US" sz="2000" b="1" i="1" baseline="30000">
                  <a:solidFill>
                    <a:srgbClr val="000000"/>
                  </a:solidFill>
                </a:rPr>
                <a:t>n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3</a:t>
              </a:r>
              <a:endParaRPr lang="en-US" altLang="en-US" i="1">
                <a:solidFill>
                  <a:srgbClr val="000000"/>
                </a:solidFill>
              </a:endParaRPr>
            </a:p>
          </p:txBody>
        </p:sp>
        <p:sp>
          <p:nvSpPr>
            <p:cNvPr id="24619" name="Text Box 37"/>
            <p:cNvSpPr txBox="1">
              <a:spLocks noChangeArrowheads="1"/>
            </p:cNvSpPr>
            <p:nvPr/>
          </p:nvSpPr>
          <p:spPr bwMode="auto">
            <a:xfrm>
              <a:off x="1536" y="2592"/>
              <a:ext cx="11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k</a:t>
              </a:r>
              <a:r>
                <a:rPr lang="en-US" altLang="en-US">
                  <a:solidFill>
                    <a:srgbClr val="000000"/>
                  </a:solidFill>
                </a:rPr>
                <a:t> [NO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]</a:t>
              </a:r>
              <a:r>
                <a:rPr lang="en-US" altLang="en-US" sz="2000" b="1" i="1" baseline="30000">
                  <a:solidFill>
                    <a:srgbClr val="000000"/>
                  </a:solidFill>
                </a:rPr>
                <a:t>m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1</a:t>
              </a:r>
              <a:r>
                <a:rPr lang="en-US" altLang="en-US" baseline="-25000">
                  <a:solidFill>
                    <a:srgbClr val="000000"/>
                  </a:solidFill>
                </a:rPr>
                <a:t> </a:t>
              </a:r>
              <a:r>
                <a:rPr lang="en-US" altLang="en-US">
                  <a:solidFill>
                    <a:srgbClr val="000000"/>
                  </a:solidFill>
                </a:rPr>
                <a:t>[CO]</a:t>
              </a:r>
              <a:r>
                <a:rPr lang="en-US" altLang="en-US" sz="2000" b="1" i="1" baseline="30000">
                  <a:solidFill>
                    <a:srgbClr val="000000"/>
                  </a:solidFill>
                </a:rPr>
                <a:t>n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1</a:t>
              </a:r>
              <a:endParaRPr lang="en-US" altLang="en-US" baseline="-25000">
                <a:solidFill>
                  <a:srgbClr val="000000"/>
                </a:solidFill>
              </a:endParaRPr>
            </a:p>
          </p:txBody>
        </p:sp>
        <p:sp>
          <p:nvSpPr>
            <p:cNvPr id="24620" name="Line 52"/>
            <p:cNvSpPr>
              <a:spLocks noChangeShapeType="1"/>
            </p:cNvSpPr>
            <p:nvPr/>
          </p:nvSpPr>
          <p:spPr bwMode="auto">
            <a:xfrm>
              <a:off x="1488" y="2592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588" name="Group 71"/>
          <p:cNvGrpSpPr>
            <a:grpSpLocks/>
          </p:cNvGrpSpPr>
          <p:nvPr/>
        </p:nvGrpSpPr>
        <p:grpSpPr bwMode="auto">
          <a:xfrm>
            <a:off x="4191000" y="3352800"/>
            <a:ext cx="1752600" cy="990600"/>
            <a:chOff x="2592" y="2304"/>
            <a:chExt cx="1104" cy="624"/>
          </a:xfrm>
        </p:grpSpPr>
        <p:grpSp>
          <p:nvGrpSpPr>
            <p:cNvPr id="24611" name="Group 46"/>
            <p:cNvGrpSpPr>
              <a:grpSpLocks/>
            </p:cNvGrpSpPr>
            <p:nvPr/>
          </p:nvGrpSpPr>
          <p:grpSpPr bwMode="auto">
            <a:xfrm>
              <a:off x="2784" y="2304"/>
              <a:ext cx="912" cy="624"/>
              <a:chOff x="2688" y="1152"/>
              <a:chExt cx="912" cy="576"/>
            </a:xfrm>
          </p:grpSpPr>
          <p:sp>
            <p:nvSpPr>
              <p:cNvPr id="24613" name="Text Box 47"/>
              <p:cNvSpPr txBox="1">
                <a:spLocks noChangeArrowheads="1"/>
              </p:cNvSpPr>
              <p:nvPr/>
            </p:nvSpPr>
            <p:spPr bwMode="auto">
              <a:xfrm>
                <a:off x="2784" y="1200"/>
                <a:ext cx="52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[CO]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baseline="-22000">
                    <a:solidFill>
                      <a:srgbClr val="000000"/>
                    </a:solidFill>
                  </a:rPr>
                  <a:t>3</a:t>
                </a:r>
                <a:endParaRPr lang="en-US" altLang="en-US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4" name="Text Box 48"/>
              <p:cNvSpPr txBox="1">
                <a:spLocks noChangeArrowheads="1"/>
              </p:cNvSpPr>
              <p:nvPr/>
            </p:nvSpPr>
            <p:spPr bwMode="auto">
              <a:xfrm>
                <a:off x="2784" y="1440"/>
                <a:ext cx="576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r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[CO]</a:t>
                </a:r>
                <a:r>
                  <a:rPr lang="en-US" altLang="en-US" baseline="30000">
                    <a:solidFill>
                      <a:srgbClr val="000000"/>
                    </a:solidFill>
                  </a:rPr>
                  <a:t> </a:t>
                </a:r>
                <a:r>
                  <a:rPr lang="en-US" altLang="en-US" sz="2000" b="1" baseline="-22000">
                    <a:solidFill>
                      <a:srgbClr val="000000"/>
                    </a:solidFill>
                  </a:rPr>
                  <a:t>1</a:t>
                </a:r>
                <a:endParaRPr lang="en-US" altLang="en-US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5" name="Line 49"/>
              <p:cNvSpPr>
                <a:spLocks noChangeShapeType="1"/>
              </p:cNvSpPr>
              <p:nvPr/>
            </p:nvSpPr>
            <p:spPr bwMode="auto">
              <a:xfrm>
                <a:off x="2736" y="1440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616" name="AutoShape 50"/>
              <p:cNvSpPr>
                <a:spLocks noChangeArrowheads="1"/>
              </p:cNvSpPr>
              <p:nvPr/>
            </p:nvSpPr>
            <p:spPr bwMode="auto">
              <a:xfrm>
                <a:off x="2688" y="1200"/>
                <a:ext cx="624" cy="528"/>
              </a:xfrm>
              <a:prstGeom prst="bracketPair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17" name="Text Box 51"/>
              <p:cNvSpPr txBox="1">
                <a:spLocks noChangeArrowheads="1"/>
              </p:cNvSpPr>
              <p:nvPr/>
            </p:nvSpPr>
            <p:spPr bwMode="auto">
              <a:xfrm>
                <a:off x="3312" y="1152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i="1">
                    <a:solidFill>
                      <a:srgbClr val="000000"/>
                    </a:solidFill>
                  </a:rPr>
                  <a:t>n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12" name="Text Box 53"/>
            <p:cNvSpPr txBox="1">
              <a:spLocks noChangeArrowheads="1"/>
            </p:cNvSpPr>
            <p:nvPr/>
          </p:nvSpPr>
          <p:spPr bwMode="auto">
            <a:xfrm>
              <a:off x="2592" y="247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4589" name="Group 69"/>
          <p:cNvGrpSpPr>
            <a:grpSpLocks/>
          </p:cNvGrpSpPr>
          <p:nvPr/>
        </p:nvGrpSpPr>
        <p:grpSpPr bwMode="auto">
          <a:xfrm>
            <a:off x="1143000" y="3429000"/>
            <a:ext cx="1143000" cy="747713"/>
            <a:chOff x="672" y="2352"/>
            <a:chExt cx="720" cy="471"/>
          </a:xfrm>
        </p:grpSpPr>
        <p:sp>
          <p:nvSpPr>
            <p:cNvPr id="24607" name="Text Box 34"/>
            <p:cNvSpPr txBox="1">
              <a:spLocks noChangeArrowheads="1"/>
            </p:cNvSpPr>
            <p:nvPr/>
          </p:nvSpPr>
          <p:spPr bwMode="auto">
            <a:xfrm>
              <a:off x="720" y="2352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rate 3</a:t>
              </a:r>
            </a:p>
          </p:txBody>
        </p:sp>
        <p:sp>
          <p:nvSpPr>
            <p:cNvPr id="24608" name="Text Box 35"/>
            <p:cNvSpPr txBox="1">
              <a:spLocks noChangeArrowheads="1"/>
            </p:cNvSpPr>
            <p:nvPr/>
          </p:nvSpPr>
          <p:spPr bwMode="auto">
            <a:xfrm>
              <a:off x="720" y="2592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rate 1</a:t>
              </a:r>
            </a:p>
          </p:txBody>
        </p:sp>
        <p:sp>
          <p:nvSpPr>
            <p:cNvPr id="24609" name="Line 45"/>
            <p:cNvSpPr>
              <a:spLocks noChangeShapeType="1"/>
            </p:cNvSpPr>
            <p:nvPr/>
          </p:nvSpPr>
          <p:spPr bwMode="auto">
            <a:xfrm>
              <a:off x="672" y="2592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10" name="Text Box 54"/>
            <p:cNvSpPr txBox="1">
              <a:spLocks noChangeArrowheads="1"/>
            </p:cNvSpPr>
            <p:nvPr/>
          </p:nvSpPr>
          <p:spPr bwMode="auto">
            <a:xfrm>
              <a:off x="1200" y="2496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4590" name="Group 72"/>
          <p:cNvGrpSpPr>
            <a:grpSpLocks/>
          </p:cNvGrpSpPr>
          <p:nvPr/>
        </p:nvGrpSpPr>
        <p:grpSpPr bwMode="auto">
          <a:xfrm>
            <a:off x="1066800" y="4343400"/>
            <a:ext cx="1143000" cy="747713"/>
            <a:chOff x="624" y="2928"/>
            <a:chExt cx="720" cy="471"/>
          </a:xfrm>
        </p:grpSpPr>
        <p:sp>
          <p:nvSpPr>
            <p:cNvPr id="24603" name="Text Box 38"/>
            <p:cNvSpPr txBox="1">
              <a:spLocks noChangeArrowheads="1"/>
            </p:cNvSpPr>
            <p:nvPr/>
          </p:nvSpPr>
          <p:spPr bwMode="auto">
            <a:xfrm>
              <a:off x="672" y="292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0.0050</a:t>
              </a:r>
            </a:p>
          </p:txBody>
        </p:sp>
        <p:sp>
          <p:nvSpPr>
            <p:cNvPr id="24604" name="Text Box 39"/>
            <p:cNvSpPr txBox="1">
              <a:spLocks noChangeArrowheads="1"/>
            </p:cNvSpPr>
            <p:nvPr/>
          </p:nvSpPr>
          <p:spPr bwMode="auto">
            <a:xfrm>
              <a:off x="672" y="316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0.0050</a:t>
              </a:r>
            </a:p>
          </p:txBody>
        </p:sp>
        <p:sp>
          <p:nvSpPr>
            <p:cNvPr id="24605" name="Line 42"/>
            <p:cNvSpPr>
              <a:spLocks noChangeShapeType="1"/>
            </p:cNvSpPr>
            <p:nvPr/>
          </p:nvSpPr>
          <p:spPr bwMode="auto">
            <a:xfrm>
              <a:off x="624" y="316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06" name="Text Box 55"/>
            <p:cNvSpPr txBox="1">
              <a:spLocks noChangeArrowheads="1"/>
            </p:cNvSpPr>
            <p:nvPr/>
          </p:nvSpPr>
          <p:spPr bwMode="auto">
            <a:xfrm>
              <a:off x="1152" y="307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4591" name="Group 73"/>
          <p:cNvGrpSpPr>
            <a:grpSpLocks/>
          </p:cNvGrpSpPr>
          <p:nvPr/>
        </p:nvGrpSpPr>
        <p:grpSpPr bwMode="auto">
          <a:xfrm>
            <a:off x="2286000" y="4267200"/>
            <a:ext cx="1219200" cy="823913"/>
            <a:chOff x="1392" y="2880"/>
            <a:chExt cx="768" cy="519"/>
          </a:xfrm>
        </p:grpSpPr>
        <p:sp>
          <p:nvSpPr>
            <p:cNvPr id="24598" name="Text Box 40"/>
            <p:cNvSpPr txBox="1">
              <a:spLocks noChangeArrowheads="1"/>
            </p:cNvSpPr>
            <p:nvPr/>
          </p:nvSpPr>
          <p:spPr bwMode="auto">
            <a:xfrm>
              <a:off x="1536" y="292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0.20</a:t>
              </a:r>
            </a:p>
          </p:txBody>
        </p:sp>
        <p:sp>
          <p:nvSpPr>
            <p:cNvPr id="24599" name="Text Box 41"/>
            <p:cNvSpPr txBox="1">
              <a:spLocks noChangeArrowheads="1"/>
            </p:cNvSpPr>
            <p:nvPr/>
          </p:nvSpPr>
          <p:spPr bwMode="auto">
            <a:xfrm>
              <a:off x="1536" y="316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0.10</a:t>
              </a:r>
            </a:p>
          </p:txBody>
        </p:sp>
        <p:sp>
          <p:nvSpPr>
            <p:cNvPr id="24600" name="Line 43"/>
            <p:cNvSpPr>
              <a:spLocks noChangeShapeType="1"/>
            </p:cNvSpPr>
            <p:nvPr/>
          </p:nvSpPr>
          <p:spPr bwMode="auto">
            <a:xfrm>
              <a:off x="1440" y="3168"/>
              <a:ext cx="48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01" name="AutoShape 44"/>
            <p:cNvSpPr>
              <a:spLocks noChangeArrowheads="1"/>
            </p:cNvSpPr>
            <p:nvPr/>
          </p:nvSpPr>
          <p:spPr bwMode="auto">
            <a:xfrm>
              <a:off x="1392" y="2976"/>
              <a:ext cx="576" cy="384"/>
            </a:xfrm>
            <a:prstGeom prst="bracketPair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602" name="Text Box 56"/>
            <p:cNvSpPr txBox="1">
              <a:spLocks noChangeArrowheads="1"/>
            </p:cNvSpPr>
            <p:nvPr/>
          </p:nvSpPr>
          <p:spPr bwMode="auto">
            <a:xfrm>
              <a:off x="1920" y="2880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4592" name="Text Box 57"/>
          <p:cNvSpPr txBox="1">
            <a:spLocks noChangeArrowheads="1"/>
          </p:cNvSpPr>
          <p:nvPr/>
        </p:nvSpPr>
        <p:spPr bwMode="auto">
          <a:xfrm>
            <a:off x="3657600" y="4495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24593" name="Text Box 58"/>
          <p:cNvSpPr txBox="1">
            <a:spLocks noChangeArrowheads="1"/>
          </p:cNvSpPr>
          <p:nvPr/>
        </p:nvSpPr>
        <p:spPr bwMode="auto">
          <a:xfrm>
            <a:off x="4114800" y="44958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 = 2</a:t>
            </a:r>
            <a:r>
              <a:rPr lang="en-US" altLang="en-US" sz="2000" b="1" i="1" baseline="30000">
                <a:solidFill>
                  <a:srgbClr val="000000"/>
                </a:solidFill>
              </a:rPr>
              <a:t>n</a:t>
            </a:r>
            <a:r>
              <a:rPr lang="en-US" altLang="en-US">
                <a:solidFill>
                  <a:srgbClr val="000000"/>
                </a:solidFill>
              </a:rPr>
              <a:t>  and  </a:t>
            </a:r>
            <a:r>
              <a:rPr lang="en-US" altLang="en-US" b="1" i="1">
                <a:solidFill>
                  <a:srgbClr val="ED181E"/>
                </a:solidFill>
              </a:rPr>
              <a:t>n</a:t>
            </a:r>
            <a:r>
              <a:rPr lang="en-US" altLang="en-US" b="1">
                <a:solidFill>
                  <a:srgbClr val="ED181E"/>
                </a:solidFill>
              </a:rPr>
              <a:t> </a:t>
            </a:r>
            <a:r>
              <a:rPr lang="en-US" altLang="en-US">
                <a:solidFill>
                  <a:srgbClr val="ED181E"/>
                </a:solidFill>
              </a:rPr>
              <a:t>=</a:t>
            </a:r>
            <a:r>
              <a:rPr lang="en-US" altLang="en-US" b="1">
                <a:solidFill>
                  <a:srgbClr val="ED181E"/>
                </a:solidFill>
              </a:rPr>
              <a:t> 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594" name="Text Box 59" descr="Bouquet"/>
          <p:cNvSpPr txBox="1">
            <a:spLocks noChangeArrowheads="1"/>
          </p:cNvSpPr>
          <p:nvPr/>
        </p:nvSpPr>
        <p:spPr bwMode="auto">
          <a:xfrm>
            <a:off x="6324600" y="2590800"/>
            <a:ext cx="2057400" cy="650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reaction is </a:t>
            </a:r>
            <a:r>
              <a:rPr lang="en-US" altLang="en-US">
                <a:solidFill>
                  <a:srgbClr val="ED181E"/>
                </a:solidFill>
              </a:rPr>
              <a:t>2nd order</a:t>
            </a:r>
            <a:r>
              <a:rPr lang="en-US" altLang="en-US">
                <a:solidFill>
                  <a:srgbClr val="000000"/>
                </a:solidFill>
              </a:rPr>
              <a:t> in NO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595" name="Text Box 60" descr="Bouquet"/>
          <p:cNvSpPr txBox="1">
            <a:spLocks noChangeArrowheads="1"/>
          </p:cNvSpPr>
          <p:nvPr/>
        </p:nvSpPr>
        <p:spPr bwMode="auto">
          <a:xfrm>
            <a:off x="6400800" y="4343400"/>
            <a:ext cx="2057400" cy="650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reaction is </a:t>
            </a:r>
            <a:r>
              <a:rPr lang="en-US" altLang="en-US">
                <a:solidFill>
                  <a:srgbClr val="ED181E"/>
                </a:solidFill>
              </a:rPr>
              <a:t>zero order</a:t>
            </a:r>
            <a:r>
              <a:rPr lang="en-US" altLang="en-US">
                <a:solidFill>
                  <a:srgbClr val="000000"/>
                </a:solidFill>
              </a:rPr>
              <a:t> in CO.</a:t>
            </a:r>
          </a:p>
        </p:txBody>
      </p:sp>
      <p:sp>
        <p:nvSpPr>
          <p:cNvPr id="24596" name="Text Box 61" descr="Pink tissue paper"/>
          <p:cNvSpPr txBox="1">
            <a:spLocks noChangeArrowheads="1"/>
          </p:cNvSpPr>
          <p:nvPr/>
        </p:nvSpPr>
        <p:spPr bwMode="auto">
          <a:xfrm>
            <a:off x="1981200" y="5638800"/>
            <a:ext cx="5029200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1822CD"/>
                </a:solidFill>
              </a:rPr>
              <a:t>Rate Law:  rate = </a:t>
            </a:r>
            <a:r>
              <a:rPr lang="en-US" altLang="en-US" i="1">
                <a:solidFill>
                  <a:srgbClr val="1822CD"/>
                </a:solidFill>
              </a:rPr>
              <a:t>k</a:t>
            </a:r>
            <a:r>
              <a:rPr lang="en-US" altLang="en-US">
                <a:solidFill>
                  <a:srgbClr val="1822CD"/>
                </a:solidFill>
              </a:rPr>
              <a:t> [NO</a:t>
            </a:r>
            <a:r>
              <a:rPr lang="en-US" altLang="en-US" sz="2000" b="1" baseline="-25000">
                <a:solidFill>
                  <a:srgbClr val="1822CD"/>
                </a:solidFill>
              </a:rPr>
              <a:t>2</a:t>
            </a:r>
            <a:r>
              <a:rPr lang="en-US" altLang="en-US">
                <a:solidFill>
                  <a:srgbClr val="1822CD"/>
                </a:solidFill>
              </a:rPr>
              <a:t>]</a:t>
            </a:r>
            <a:r>
              <a:rPr lang="en-US" altLang="en-US" sz="2000" b="1" baseline="30000">
                <a:solidFill>
                  <a:srgbClr val="1822CD"/>
                </a:solidFill>
              </a:rPr>
              <a:t>2</a:t>
            </a:r>
            <a:r>
              <a:rPr lang="en-US" altLang="en-US">
                <a:solidFill>
                  <a:srgbClr val="1822CD"/>
                </a:solidFill>
              </a:rPr>
              <a:t>[CO]</a:t>
            </a:r>
            <a:r>
              <a:rPr lang="en-US" altLang="en-US" sz="2000" b="1" baseline="30000">
                <a:solidFill>
                  <a:srgbClr val="1822CD"/>
                </a:solidFill>
              </a:rPr>
              <a:t>0</a:t>
            </a:r>
            <a:r>
              <a:rPr lang="en-US" altLang="en-US">
                <a:solidFill>
                  <a:srgbClr val="1822CD"/>
                </a:solidFill>
              </a:rPr>
              <a:t> = </a:t>
            </a:r>
            <a:r>
              <a:rPr lang="en-US" altLang="en-US" i="1">
                <a:solidFill>
                  <a:srgbClr val="1822CD"/>
                </a:solidFill>
              </a:rPr>
              <a:t>k </a:t>
            </a:r>
            <a:r>
              <a:rPr lang="en-US" altLang="en-US">
                <a:solidFill>
                  <a:srgbClr val="1822CD"/>
                </a:solidFill>
              </a:rPr>
              <a:t>[NO</a:t>
            </a:r>
            <a:r>
              <a:rPr lang="en-US" altLang="en-US" sz="2000" b="1" baseline="-22000">
                <a:solidFill>
                  <a:srgbClr val="1822CD"/>
                </a:solidFill>
              </a:rPr>
              <a:t>2</a:t>
            </a:r>
            <a:r>
              <a:rPr lang="en-US" altLang="en-US">
                <a:solidFill>
                  <a:srgbClr val="1822CD"/>
                </a:solidFill>
              </a:rPr>
              <a:t>]</a:t>
            </a:r>
            <a:r>
              <a:rPr lang="en-US" altLang="en-US" sz="2000" b="1" baseline="30000">
                <a:solidFill>
                  <a:srgbClr val="1822CD"/>
                </a:solidFill>
              </a:rPr>
              <a:t>2</a:t>
            </a:r>
            <a:endParaRPr lang="en-US" altLang="en-US">
              <a:solidFill>
                <a:srgbClr val="1822CD"/>
              </a:solidFill>
            </a:endParaRPr>
          </a:p>
        </p:txBody>
      </p:sp>
      <p:sp>
        <p:nvSpPr>
          <p:cNvPr id="24597" name="Text Box 76"/>
          <p:cNvSpPr txBox="1">
            <a:spLocks noChangeArrowheads="1"/>
          </p:cNvSpPr>
          <p:nvPr/>
        </p:nvSpPr>
        <p:spPr bwMode="auto">
          <a:xfrm>
            <a:off x="2667000" y="6096000"/>
            <a:ext cx="387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1822CD"/>
                </a:solidFill>
              </a:rPr>
              <a:t>The reaction is second order overall.</a:t>
            </a:r>
          </a:p>
        </p:txBody>
      </p:sp>
    </p:spTree>
    <p:extLst>
      <p:ext uri="{BB962C8B-B14F-4D97-AF65-F5344CB8AC3E}">
        <p14:creationId xmlns:p14="http://schemas.microsoft.com/office/powerpoint/2010/main" val="47604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 descr="Purple mesh"/>
          <p:cNvSpPr txBox="1">
            <a:spLocks noChangeArrowheads="1"/>
          </p:cNvSpPr>
          <p:nvPr/>
        </p:nvSpPr>
        <p:spPr bwMode="auto">
          <a:xfrm>
            <a:off x="2133600" y="1066800"/>
            <a:ext cx="4983163" cy="409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FFFF"/>
                </a:solidFill>
                <a:latin typeface="Textile" charset="0"/>
              </a:rPr>
              <a:t>Determining the Rate Constant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Text Box 3" descr="Stationery"/>
          <p:cNvSpPr txBox="1">
            <a:spLocks noChangeArrowheads="1"/>
          </p:cNvSpPr>
          <p:nvPr/>
        </p:nvSpPr>
        <p:spPr bwMode="auto">
          <a:xfrm>
            <a:off x="1747838" y="1905000"/>
            <a:ext cx="5730875" cy="650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rate constant,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, is specific for a particular reaction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D60093"/>
                </a:solidFill>
              </a:rPr>
              <a:t>at a particular temperature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429000" y="2895600"/>
            <a:ext cx="2628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= rate 1 / ([O</a:t>
            </a:r>
            <a:r>
              <a:rPr lang="en-US" altLang="en-US" sz="2000" b="1" baseline="-1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baseline="-18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[NO]</a:t>
            </a:r>
            <a:r>
              <a:rPr lang="en-US" altLang="en-US" sz="2000" b="1" baseline="-18000">
                <a:solidFill>
                  <a:srgbClr val="000000"/>
                </a:solidFill>
              </a:rPr>
              <a:t>1</a:t>
            </a:r>
            <a:r>
              <a:rPr lang="en-US" altLang="en-US" sz="2000" b="1" baseline="30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)</a:t>
            </a:r>
            <a:endParaRPr lang="en-US" altLang="en-US" sz="2000" b="1" i="1" baseline="30000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362200" y="3581400"/>
            <a:ext cx="2105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3.21 x 10</a:t>
            </a:r>
            <a:r>
              <a:rPr lang="en-US" altLang="en-US" sz="2400" b="1" baseline="24000">
                <a:solidFill>
                  <a:srgbClr val="000000"/>
                </a:solidFill>
              </a:rPr>
              <a:t>-3</a:t>
            </a:r>
            <a:r>
              <a:rPr lang="en-US" altLang="en-US">
                <a:solidFill>
                  <a:srgbClr val="000000"/>
                </a:solidFill>
              </a:rPr>
              <a:t> mol/L/s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2362200" y="40386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1.86 x 10</a:t>
            </a:r>
            <a:r>
              <a:rPr lang="en-US" altLang="en-US" sz="2400" b="1" baseline="24000">
                <a:solidFill>
                  <a:srgbClr val="000000"/>
                </a:solidFill>
              </a:rPr>
              <a:t>-6</a:t>
            </a:r>
            <a:r>
              <a:rPr lang="en-US" altLang="en-US">
                <a:solidFill>
                  <a:srgbClr val="000000"/>
                </a:solidFill>
              </a:rPr>
              <a:t> mol</a:t>
            </a:r>
            <a:r>
              <a:rPr lang="en-US" altLang="en-US" sz="2400" b="1" baseline="24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/L</a:t>
            </a:r>
            <a:r>
              <a:rPr lang="en-US" altLang="en-US" sz="2400" b="1" baseline="24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2514600" y="39624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403725" y="3770313"/>
            <a:ext cx="31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25609" name="Text Box 9" descr="Recycled paper"/>
          <p:cNvSpPr txBox="1">
            <a:spLocks noChangeArrowheads="1"/>
          </p:cNvSpPr>
          <p:nvPr/>
        </p:nvSpPr>
        <p:spPr bwMode="auto">
          <a:xfrm>
            <a:off x="4708525" y="3770313"/>
            <a:ext cx="2835275" cy="36671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1.73 x 10</a:t>
            </a:r>
            <a:r>
              <a:rPr lang="en-US" altLang="en-US" sz="2400" b="1" baseline="24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 L</a:t>
            </a:r>
            <a:r>
              <a:rPr lang="en-US" altLang="en-US" sz="2400" b="1" baseline="24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/mol</a:t>
            </a:r>
            <a:r>
              <a:rPr lang="en-US" altLang="en-US" sz="2400" b="1" baseline="24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/s  = 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10" name="Text Box 10" descr="Stationery"/>
          <p:cNvSpPr txBox="1">
            <a:spLocks noChangeArrowheads="1"/>
          </p:cNvSpPr>
          <p:nvPr/>
        </p:nvSpPr>
        <p:spPr bwMode="auto">
          <a:xfrm>
            <a:off x="2052638" y="4648200"/>
            <a:ext cx="5337175" cy="6508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units for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depend on </a:t>
            </a:r>
            <a:r>
              <a:rPr lang="en-US" altLang="en-US">
                <a:solidFill>
                  <a:srgbClr val="D60093"/>
                </a:solidFill>
              </a:rPr>
              <a:t>the order of the reaction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and the </a:t>
            </a:r>
            <a:r>
              <a:rPr lang="en-US" altLang="en-US">
                <a:solidFill>
                  <a:srgbClr val="D60093"/>
                </a:solidFill>
              </a:rPr>
              <a:t>time unit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015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1295400" y="1676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overall reaction order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4724400" y="1676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units of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 (t in seconds)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6628" name="Line 7"/>
          <p:cNvSpPr>
            <a:spLocks noChangeShapeType="1"/>
          </p:cNvSpPr>
          <p:nvPr/>
        </p:nvSpPr>
        <p:spPr bwMode="auto">
          <a:xfrm>
            <a:off x="990600" y="2133600"/>
            <a:ext cx="67818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6629" name="Group 16"/>
          <p:cNvGrpSpPr>
            <a:grpSpLocks/>
          </p:cNvGrpSpPr>
          <p:nvPr/>
        </p:nvGrpSpPr>
        <p:grpSpPr bwMode="auto">
          <a:xfrm>
            <a:off x="2209800" y="2438400"/>
            <a:ext cx="5257800" cy="381000"/>
            <a:chOff x="1392" y="1728"/>
            <a:chExt cx="3312" cy="240"/>
          </a:xfrm>
        </p:grpSpPr>
        <p:sp>
          <p:nvSpPr>
            <p:cNvPr id="26644" name="Text Box 9"/>
            <p:cNvSpPr txBox="1">
              <a:spLocks noChangeArrowheads="1"/>
            </p:cNvSpPr>
            <p:nvPr/>
          </p:nvSpPr>
          <p:spPr bwMode="auto">
            <a:xfrm>
              <a:off x="1392" y="17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6645" name="Text Box 12"/>
            <p:cNvSpPr txBox="1">
              <a:spLocks noChangeArrowheads="1"/>
            </p:cNvSpPr>
            <p:nvPr/>
          </p:nvSpPr>
          <p:spPr bwMode="auto">
            <a:xfrm>
              <a:off x="2928" y="1728"/>
              <a:ext cx="177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mol/L</a:t>
              </a:r>
              <a:r>
                <a:rPr lang="en-US" altLang="en-US" sz="2800" b="1" baseline="24000">
                  <a:solidFill>
                    <a:srgbClr val="000000"/>
                  </a:solidFill>
                </a:rPr>
                <a:t>.</a:t>
              </a:r>
              <a:r>
                <a:rPr lang="en-US" altLang="en-US">
                  <a:solidFill>
                    <a:srgbClr val="000000"/>
                  </a:solidFill>
                </a:rPr>
                <a:t>s   (or  mol L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 s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26630" name="Group 17"/>
          <p:cNvGrpSpPr>
            <a:grpSpLocks/>
          </p:cNvGrpSpPr>
          <p:nvPr/>
        </p:nvGrpSpPr>
        <p:grpSpPr bwMode="auto">
          <a:xfrm>
            <a:off x="2209800" y="3276600"/>
            <a:ext cx="4572000" cy="366713"/>
            <a:chOff x="1392" y="2304"/>
            <a:chExt cx="2880" cy="231"/>
          </a:xfrm>
        </p:grpSpPr>
        <p:sp>
          <p:nvSpPr>
            <p:cNvPr id="26642" name="Text Box 8"/>
            <p:cNvSpPr txBox="1">
              <a:spLocks noChangeArrowheads="1"/>
            </p:cNvSpPr>
            <p:nvPr/>
          </p:nvSpPr>
          <p:spPr bwMode="auto">
            <a:xfrm>
              <a:off x="1392" y="2304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6643" name="Text Box 13"/>
            <p:cNvSpPr txBox="1">
              <a:spLocks noChangeArrowheads="1"/>
            </p:cNvSpPr>
            <p:nvPr/>
          </p:nvSpPr>
          <p:spPr bwMode="auto">
            <a:xfrm>
              <a:off x="2928" y="2304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1/s  (or  s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2209800" y="4114800"/>
            <a:ext cx="5486400" cy="381000"/>
            <a:chOff x="1392" y="2928"/>
            <a:chExt cx="3456" cy="240"/>
          </a:xfrm>
        </p:grpSpPr>
        <p:sp>
          <p:nvSpPr>
            <p:cNvPr id="26640" name="Text Box 10"/>
            <p:cNvSpPr txBox="1">
              <a:spLocks noChangeArrowheads="1"/>
            </p:cNvSpPr>
            <p:nvPr/>
          </p:nvSpPr>
          <p:spPr bwMode="auto">
            <a:xfrm>
              <a:off x="1392" y="2928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6641" name="Text Box 14"/>
            <p:cNvSpPr txBox="1">
              <a:spLocks noChangeArrowheads="1"/>
            </p:cNvSpPr>
            <p:nvPr/>
          </p:nvSpPr>
          <p:spPr bwMode="auto">
            <a:xfrm>
              <a:off x="2928" y="2928"/>
              <a:ext cx="192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L/mol </a:t>
              </a:r>
              <a:r>
                <a:rPr lang="en-US" altLang="en-US" sz="2800" b="1" baseline="24000">
                  <a:solidFill>
                    <a:srgbClr val="000000"/>
                  </a:solidFill>
                </a:rPr>
                <a:t>. </a:t>
              </a:r>
              <a:r>
                <a:rPr lang="en-US" altLang="en-US">
                  <a:solidFill>
                    <a:srgbClr val="000000"/>
                  </a:solidFill>
                </a:rPr>
                <a:t>s   (or L mol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 s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26632" name="Group 19"/>
          <p:cNvGrpSpPr>
            <a:grpSpLocks/>
          </p:cNvGrpSpPr>
          <p:nvPr/>
        </p:nvGrpSpPr>
        <p:grpSpPr bwMode="auto">
          <a:xfrm>
            <a:off x="2209800" y="4953000"/>
            <a:ext cx="5791200" cy="381000"/>
            <a:chOff x="1392" y="3552"/>
            <a:chExt cx="3648" cy="240"/>
          </a:xfrm>
        </p:grpSpPr>
        <p:sp>
          <p:nvSpPr>
            <p:cNvPr id="26638" name="Text Box 11"/>
            <p:cNvSpPr txBox="1">
              <a:spLocks noChangeArrowheads="1"/>
            </p:cNvSpPr>
            <p:nvPr/>
          </p:nvSpPr>
          <p:spPr bwMode="auto">
            <a:xfrm>
              <a:off x="1392" y="355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2928" y="3552"/>
              <a:ext cx="211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L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 / mol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2 </a:t>
              </a:r>
              <a:r>
                <a:rPr lang="en-US" altLang="en-US" sz="2800" b="1" baseline="24000">
                  <a:solidFill>
                    <a:srgbClr val="000000"/>
                  </a:solidFill>
                </a:rPr>
                <a:t>.</a:t>
              </a:r>
              <a:r>
                <a:rPr lang="en-US" altLang="en-US">
                  <a:solidFill>
                    <a:srgbClr val="000000"/>
                  </a:solidFill>
                </a:rPr>
                <a:t>s   (or L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2</a:t>
              </a:r>
              <a:r>
                <a:rPr lang="en-US" altLang="en-US" baseline="30000">
                  <a:solidFill>
                    <a:srgbClr val="000000"/>
                  </a:solidFill>
                </a:rPr>
                <a:t> </a:t>
              </a:r>
              <a:r>
                <a:rPr lang="en-US" altLang="en-US">
                  <a:solidFill>
                    <a:srgbClr val="000000"/>
                  </a:solidFill>
                </a:rPr>
                <a:t>mol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-2</a:t>
              </a:r>
              <a:r>
                <a:rPr lang="en-US" altLang="en-US">
                  <a:solidFill>
                    <a:srgbClr val="000000"/>
                  </a:solidFill>
                </a:rPr>
                <a:t> s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</p:grpSp>
      <p:grpSp>
        <p:nvGrpSpPr>
          <p:cNvPr id="26633" name="Group 21"/>
          <p:cNvGrpSpPr>
            <a:grpSpLocks/>
          </p:cNvGrpSpPr>
          <p:nvPr/>
        </p:nvGrpSpPr>
        <p:grpSpPr bwMode="auto">
          <a:xfrm>
            <a:off x="762000" y="381000"/>
            <a:ext cx="7696200" cy="1006475"/>
            <a:chOff x="528" y="240"/>
            <a:chExt cx="4848" cy="634"/>
          </a:xfrm>
        </p:grpSpPr>
        <p:sp>
          <p:nvSpPr>
            <p:cNvPr id="26636" name="Text Box 2"/>
            <p:cNvSpPr txBox="1">
              <a:spLocks noChangeArrowheads="1"/>
            </p:cNvSpPr>
            <p:nvPr/>
          </p:nvSpPr>
          <p:spPr bwMode="auto">
            <a:xfrm>
              <a:off x="528" y="432"/>
              <a:ext cx="48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9218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Table 16.3</a:t>
              </a:r>
              <a:r>
                <a:rPr lang="en-US" altLang="en-US" sz="2000" b="1">
                  <a:solidFill>
                    <a:srgbClr val="000000"/>
                  </a:solidFill>
                </a:rPr>
                <a:t>     </a:t>
              </a:r>
              <a:r>
                <a:rPr lang="en-US" altLang="en-US" sz="2000" b="1">
                  <a:solidFill>
                    <a:srgbClr val="5918BB"/>
                  </a:solidFill>
                </a:rPr>
                <a:t>Units of the rate constant, </a:t>
              </a:r>
              <a:r>
                <a:rPr lang="en-US" altLang="en-US" sz="2000" b="1" i="1">
                  <a:solidFill>
                    <a:srgbClr val="5918BB"/>
                  </a:solidFill>
                </a:rPr>
                <a:t>k</a:t>
              </a:r>
              <a:r>
                <a:rPr lang="en-US" altLang="en-US" sz="2000" b="1">
                  <a:solidFill>
                    <a:srgbClr val="5918BB"/>
                  </a:solidFill>
                </a:rPr>
                <a:t>, for several overall				     reaction orders</a:t>
              </a: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26637" name="Rectangle 20"/>
            <p:cNvSpPr>
              <a:spLocks noChangeArrowheads="1"/>
            </p:cNvSpPr>
            <p:nvPr/>
          </p:nvSpPr>
          <p:spPr bwMode="auto">
            <a:xfrm>
              <a:off x="1008" y="240"/>
              <a:ext cx="1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26634" name="Text Box 22"/>
          <p:cNvSpPr txBox="1">
            <a:spLocks noChangeArrowheads="1"/>
          </p:cNvSpPr>
          <p:nvPr/>
        </p:nvSpPr>
        <p:spPr bwMode="auto">
          <a:xfrm>
            <a:off x="2133600" y="6172200"/>
            <a:ext cx="49926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</a:rPr>
              <a:t>Copyright </a:t>
            </a:r>
            <a:r>
              <a:rPr lang="en-US" altLang="en-US" sz="9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altLang="en-US" sz="900">
                <a:solidFill>
                  <a:srgbClr val="000000"/>
                </a:solidFill>
              </a:rPr>
              <a:t>  The McGraw-Hill Companies, Inc. Permission required for reproduction or display.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35" name="Line 23"/>
          <p:cNvSpPr>
            <a:spLocks noChangeShapeType="1"/>
          </p:cNvSpPr>
          <p:nvPr/>
        </p:nvSpPr>
        <p:spPr bwMode="auto">
          <a:xfrm>
            <a:off x="1066800" y="5638800"/>
            <a:ext cx="67818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688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 descr="Bouquet"/>
          <p:cNvSpPr txBox="1">
            <a:spLocks noChangeArrowheads="1"/>
          </p:cNvSpPr>
          <p:nvPr/>
        </p:nvSpPr>
        <p:spPr bwMode="auto">
          <a:xfrm>
            <a:off x="985838" y="609600"/>
            <a:ext cx="7648575" cy="7366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Integrated Rate Laws:  Change in Concentration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with </a:t>
            </a:r>
            <a:r>
              <a:rPr lang="en-US" altLang="en-US" sz="2000" b="1">
                <a:solidFill>
                  <a:srgbClr val="ED181E"/>
                </a:solidFill>
                <a:latin typeface="Textile" charset="0"/>
              </a:rPr>
              <a:t>Reaction Time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057400" y="1828800"/>
            <a:ext cx="495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Consider a general </a:t>
            </a:r>
            <a:r>
              <a:rPr lang="en-US" altLang="en-US">
                <a:solidFill>
                  <a:srgbClr val="ED181E"/>
                </a:solidFill>
              </a:rPr>
              <a:t>first order reaction</a:t>
            </a:r>
            <a:r>
              <a:rPr lang="en-US" altLang="en-US">
                <a:solidFill>
                  <a:srgbClr val="000000"/>
                </a:solidFill>
              </a:rPr>
              <a:t>:  A       B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6400800" y="198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Text Box 5" descr="Stationery"/>
          <p:cNvSpPr txBox="1">
            <a:spLocks noChangeArrowheads="1"/>
          </p:cNvSpPr>
          <p:nvPr/>
        </p:nvSpPr>
        <p:spPr bwMode="auto">
          <a:xfrm>
            <a:off x="3124200" y="2514600"/>
            <a:ext cx="2644775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 =  -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[A]/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 </a:t>
            </a:r>
            <a:r>
              <a:rPr lang="en-US" altLang="en-US">
                <a:solidFill>
                  <a:srgbClr val="000000"/>
                </a:solidFill>
              </a:rPr>
              <a:t>  = 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362200" y="312420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Upon integration over time, we obtain:</a:t>
            </a:r>
          </a:p>
        </p:txBody>
      </p:sp>
      <p:sp>
        <p:nvSpPr>
          <p:cNvPr id="27655" name="Text Box 7" descr="Stationery"/>
          <p:cNvSpPr txBox="1">
            <a:spLocks noChangeArrowheads="1"/>
          </p:cNvSpPr>
          <p:nvPr/>
        </p:nvSpPr>
        <p:spPr bwMode="auto">
          <a:xfrm>
            <a:off x="3505200" y="3657600"/>
            <a:ext cx="1922463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 ([A]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/[A]</a:t>
            </a:r>
            <a:r>
              <a:rPr lang="en-US" altLang="en-US" sz="2000" b="1" i="1" baseline="-20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)  =  </a:t>
            </a:r>
            <a:r>
              <a:rPr lang="en-US" altLang="en-US" i="1">
                <a:solidFill>
                  <a:srgbClr val="000000"/>
                </a:solidFill>
              </a:rPr>
              <a:t>kt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6" name="Text Box 8" descr="Recycled paper"/>
          <p:cNvSpPr txBox="1">
            <a:spLocks noChangeArrowheads="1"/>
          </p:cNvSpPr>
          <p:nvPr/>
        </p:nvSpPr>
        <p:spPr bwMode="auto">
          <a:xfrm>
            <a:off x="2514600" y="4343400"/>
            <a:ext cx="3911600" cy="91598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 = natural logarithm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 </a:t>
            </a:r>
            <a:r>
              <a:rPr lang="en-US" altLang="en-US">
                <a:solidFill>
                  <a:srgbClr val="000000"/>
                </a:solidFill>
              </a:rPr>
              <a:t>= concentration of A at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i="1" baseline="-20000">
                <a:solidFill>
                  <a:srgbClr val="000000"/>
                </a:solidFill>
              </a:rPr>
              <a:t>t </a:t>
            </a:r>
            <a:r>
              <a:rPr lang="en-US" altLang="en-US">
                <a:solidFill>
                  <a:srgbClr val="000000"/>
                </a:solidFill>
              </a:rPr>
              <a:t>= concentration of A at any time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7657" name="Text Box 9" descr="Stationery"/>
          <p:cNvSpPr txBox="1">
            <a:spLocks noChangeArrowheads="1"/>
          </p:cNvSpPr>
          <p:nvPr/>
        </p:nvSpPr>
        <p:spPr bwMode="auto">
          <a:xfrm>
            <a:off x="3352800" y="5486400"/>
            <a:ext cx="2254250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 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  </a:t>
            </a:r>
            <a:r>
              <a:rPr lang="en-US" altLang="en-US">
                <a:solidFill>
                  <a:srgbClr val="000000"/>
                </a:solidFill>
              </a:rPr>
              <a:t>-</a:t>
            </a:r>
            <a:r>
              <a:rPr lang="en-US" altLang="en-US" b="1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ln 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   </a:t>
            </a:r>
            <a:r>
              <a:rPr lang="en-US" altLang="en-US" b="1" i="1">
                <a:solidFill>
                  <a:srgbClr val="000000"/>
                </a:solidFill>
              </a:rPr>
              <a:t>=  </a:t>
            </a:r>
            <a:r>
              <a:rPr lang="en-US" altLang="en-US" i="1">
                <a:solidFill>
                  <a:srgbClr val="000000"/>
                </a:solidFill>
              </a:rPr>
              <a:t>kt 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383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52600" y="914400"/>
            <a:ext cx="574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For a simple second order reaction (one reactant only):</a:t>
            </a:r>
          </a:p>
        </p:txBody>
      </p:sp>
      <p:sp>
        <p:nvSpPr>
          <p:cNvPr id="28675" name="Text Box 3" descr="Bouquet"/>
          <p:cNvSpPr txBox="1">
            <a:spLocks noChangeArrowheads="1"/>
          </p:cNvSpPr>
          <p:nvPr/>
        </p:nvSpPr>
        <p:spPr bwMode="auto">
          <a:xfrm>
            <a:off x="3048000" y="1524000"/>
            <a:ext cx="2736850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 =  -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[A]/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 </a:t>
            </a:r>
            <a:r>
              <a:rPr lang="en-US" altLang="en-US">
                <a:solidFill>
                  <a:srgbClr val="000000"/>
                </a:solidFill>
              </a:rPr>
              <a:t>  = 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26000">
                <a:solidFill>
                  <a:srgbClr val="000000"/>
                </a:solidFill>
              </a:rPr>
              <a:t>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362200" y="213360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Upon integration over time, we obtain:</a:t>
            </a:r>
          </a:p>
        </p:txBody>
      </p:sp>
      <p:sp>
        <p:nvSpPr>
          <p:cNvPr id="28677" name="Text Box 5" descr="Bouquet"/>
          <p:cNvSpPr txBox="1">
            <a:spLocks noChangeArrowheads="1"/>
          </p:cNvSpPr>
          <p:nvPr/>
        </p:nvSpPr>
        <p:spPr bwMode="auto">
          <a:xfrm>
            <a:off x="3276600" y="2794000"/>
            <a:ext cx="2438400" cy="4064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1/[A]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  </a:t>
            </a:r>
            <a:r>
              <a:rPr lang="en-US" altLang="en-US" sz="2000">
                <a:solidFill>
                  <a:srgbClr val="000000"/>
                </a:solidFill>
              </a:rPr>
              <a:t>-</a:t>
            </a:r>
            <a:r>
              <a:rPr lang="en-US" altLang="en-US">
                <a:solidFill>
                  <a:srgbClr val="000000"/>
                </a:solidFill>
              </a:rPr>
              <a:t>   1/[A]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   =   </a:t>
            </a:r>
            <a:r>
              <a:rPr lang="en-US" altLang="en-US" i="1">
                <a:solidFill>
                  <a:srgbClr val="000000"/>
                </a:solidFill>
              </a:rPr>
              <a:t>kt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133600" y="38862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For a zero order reaction:</a:t>
            </a:r>
          </a:p>
        </p:txBody>
      </p:sp>
      <p:sp>
        <p:nvSpPr>
          <p:cNvPr id="28679" name="Text Box 7" descr="Pink tissue paper"/>
          <p:cNvSpPr txBox="1">
            <a:spLocks noChangeArrowheads="1"/>
          </p:cNvSpPr>
          <p:nvPr/>
        </p:nvSpPr>
        <p:spPr bwMode="auto">
          <a:xfrm>
            <a:off x="3200400" y="4419600"/>
            <a:ext cx="2736850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 =  -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[A]/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 </a:t>
            </a:r>
            <a:r>
              <a:rPr lang="en-US" altLang="en-US">
                <a:solidFill>
                  <a:srgbClr val="000000"/>
                </a:solidFill>
              </a:rPr>
              <a:t>  = 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26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590800" y="5029200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Upon integration over time, we obtain:</a:t>
            </a:r>
          </a:p>
        </p:txBody>
      </p:sp>
      <p:sp>
        <p:nvSpPr>
          <p:cNvPr id="28681" name="Text Box 9" descr="Pink tissue paper"/>
          <p:cNvSpPr txBox="1">
            <a:spLocks noChangeArrowheads="1"/>
          </p:cNvSpPr>
          <p:nvPr/>
        </p:nvSpPr>
        <p:spPr bwMode="auto">
          <a:xfrm>
            <a:off x="3657600" y="5562600"/>
            <a:ext cx="1871663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i="1" baseline="-20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 -  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  =  -</a:t>
            </a:r>
            <a:r>
              <a:rPr lang="en-US" altLang="en-US" i="1">
                <a:solidFill>
                  <a:srgbClr val="000000"/>
                </a:solidFill>
              </a:rPr>
              <a:t>kt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1524000" y="3581400"/>
            <a:ext cx="647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6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7534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Sample Problem 16.4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457200" y="3276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5918BB"/>
                </a:solidFill>
              </a:rPr>
              <a:t>PLAN: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457200" y="4191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5918BB"/>
                </a:solidFill>
              </a:rPr>
              <a:t>SOLUTION:</a:t>
            </a:r>
          </a:p>
        </p:txBody>
      </p:sp>
      <p:sp>
        <p:nvSpPr>
          <p:cNvPr id="29701" name="Text Box 8" descr="Parchment"/>
          <p:cNvSpPr txBox="1">
            <a:spLocks noChangeArrowheads="1"/>
          </p:cNvSpPr>
          <p:nvPr/>
        </p:nvSpPr>
        <p:spPr bwMode="auto">
          <a:xfrm>
            <a:off x="2971800" y="533400"/>
            <a:ext cx="5715000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5918BB"/>
                </a:solidFill>
              </a:rPr>
              <a:t>Determining reaction concentration at a given time</a:t>
            </a:r>
            <a:endParaRPr lang="en-US" altLang="en-US" b="1">
              <a:solidFill>
                <a:srgbClr val="000000"/>
              </a:solidFill>
            </a:endParaRPr>
          </a:p>
        </p:txBody>
      </p:sp>
      <p:grpSp>
        <p:nvGrpSpPr>
          <p:cNvPr id="29702" name="Group 37"/>
          <p:cNvGrpSpPr>
            <a:grpSpLocks/>
          </p:cNvGrpSpPr>
          <p:nvPr/>
        </p:nvGrpSpPr>
        <p:grpSpPr bwMode="auto">
          <a:xfrm>
            <a:off x="533400" y="1219200"/>
            <a:ext cx="8229600" cy="915988"/>
            <a:chOff x="336" y="768"/>
            <a:chExt cx="5184" cy="577"/>
          </a:xfrm>
        </p:grpSpPr>
        <p:sp>
          <p:nvSpPr>
            <p:cNvPr id="29734" name="Text Box 5"/>
            <p:cNvSpPr txBox="1">
              <a:spLocks noChangeArrowheads="1"/>
            </p:cNvSpPr>
            <p:nvPr/>
          </p:nvSpPr>
          <p:spPr bwMode="auto"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5918BB"/>
                  </a:solidFill>
                </a:rPr>
                <a:t>PROBLEM: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29735" name="Text Box 9"/>
            <p:cNvSpPr txBox="1">
              <a:spLocks noChangeArrowheads="1"/>
            </p:cNvSpPr>
            <p:nvPr/>
          </p:nvSpPr>
          <p:spPr bwMode="auto">
            <a:xfrm>
              <a:off x="1200" y="768"/>
              <a:ext cx="432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At 1000 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o</a:t>
              </a:r>
              <a:r>
                <a:rPr lang="en-US" altLang="en-US">
                  <a:solidFill>
                    <a:srgbClr val="000000"/>
                  </a:solidFill>
                </a:rPr>
                <a:t>C, cyclobutane (C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4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8</a:t>
              </a:r>
              <a:r>
                <a:rPr lang="en-US" altLang="en-US">
                  <a:solidFill>
                    <a:srgbClr val="000000"/>
                  </a:solidFill>
                </a:rPr>
                <a:t>) decomposes in a first-order reaction with the very high rate constant of 87 s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 to yield two molecules of ethylene (C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2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4</a:t>
              </a:r>
              <a:r>
                <a:rPr lang="en-US" altLang="en-US">
                  <a:solidFill>
                    <a:srgbClr val="000000"/>
                  </a:solidFill>
                </a:rPr>
                <a:t>).</a:t>
              </a:r>
            </a:p>
          </p:txBody>
        </p:sp>
      </p:grpSp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1981200" y="2133600"/>
            <a:ext cx="678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(a)</a:t>
            </a:r>
            <a:r>
              <a:rPr lang="en-US" altLang="en-US">
                <a:solidFill>
                  <a:srgbClr val="000000"/>
                </a:solidFill>
              </a:rPr>
              <a:t>  If the initial [C</a:t>
            </a:r>
            <a:r>
              <a:rPr lang="en-US" altLang="en-US" sz="2000" b="1" baseline="-25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5000">
                <a:solidFill>
                  <a:srgbClr val="000000"/>
                </a:solidFill>
              </a:rPr>
              <a:t>8</a:t>
            </a:r>
            <a:r>
              <a:rPr lang="en-US" altLang="en-US">
                <a:solidFill>
                  <a:srgbClr val="000000"/>
                </a:solidFill>
              </a:rPr>
              <a:t>] is 2.00 </a:t>
            </a:r>
            <a:r>
              <a:rPr lang="en-US" altLang="en-US" i="1">
                <a:solidFill>
                  <a:srgbClr val="000000"/>
                </a:solidFill>
              </a:rPr>
              <a:t>M</a:t>
            </a:r>
            <a:r>
              <a:rPr lang="en-US" altLang="en-US">
                <a:solidFill>
                  <a:srgbClr val="000000"/>
                </a:solidFill>
              </a:rPr>
              <a:t>, what is the concentration after		0.010 s of reaction?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1981200" y="2743200"/>
            <a:ext cx="678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(b)</a:t>
            </a:r>
            <a:r>
              <a:rPr lang="en-US" altLang="en-US">
                <a:solidFill>
                  <a:srgbClr val="000000"/>
                </a:solidFill>
              </a:rPr>
              <a:t>  What fraction of C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8</a:t>
            </a:r>
            <a:r>
              <a:rPr lang="en-US" altLang="en-US">
                <a:solidFill>
                  <a:srgbClr val="000000"/>
                </a:solidFill>
              </a:rPr>
              <a:t> has decomposed in this time?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29705" name="Text Box 12" descr="Recycled paper"/>
          <p:cNvSpPr txBox="1">
            <a:spLocks noChangeArrowheads="1"/>
          </p:cNvSpPr>
          <p:nvPr/>
        </p:nvSpPr>
        <p:spPr bwMode="auto">
          <a:xfrm>
            <a:off x="1600200" y="3276600"/>
            <a:ext cx="7315200" cy="9159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Find [C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8</a:t>
            </a:r>
            <a:r>
              <a:rPr lang="en-US" altLang="en-US">
                <a:solidFill>
                  <a:srgbClr val="000000"/>
                </a:solidFill>
              </a:rPr>
              <a:t>] at time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using the integrated rate law for a </a:t>
            </a:r>
            <a:r>
              <a:rPr lang="en-US" altLang="en-US">
                <a:solidFill>
                  <a:srgbClr val="ED181E"/>
                </a:solidFill>
              </a:rPr>
              <a:t>1st-order</a:t>
            </a:r>
            <a:r>
              <a:rPr lang="en-US" altLang="en-US">
                <a:solidFill>
                  <a:srgbClr val="000000"/>
                </a:solidFill>
              </a:rPr>
              <a:t> reaction.  Once that value is found, divide the amount decomposed by the initial concentration.</a:t>
            </a:r>
          </a:p>
        </p:txBody>
      </p:sp>
      <p:grpSp>
        <p:nvGrpSpPr>
          <p:cNvPr id="29706" name="Group 39"/>
          <p:cNvGrpSpPr>
            <a:grpSpLocks/>
          </p:cNvGrpSpPr>
          <p:nvPr/>
        </p:nvGrpSpPr>
        <p:grpSpPr bwMode="auto">
          <a:xfrm>
            <a:off x="4419600" y="4267200"/>
            <a:ext cx="4267200" cy="747713"/>
            <a:chOff x="2784" y="2688"/>
            <a:chExt cx="2256" cy="471"/>
          </a:xfrm>
        </p:grpSpPr>
        <p:sp>
          <p:nvSpPr>
            <p:cNvPr id="29729" name="Text Box 19"/>
            <p:cNvSpPr txBox="1">
              <a:spLocks noChangeArrowheads="1"/>
            </p:cNvSpPr>
            <p:nvPr/>
          </p:nvSpPr>
          <p:spPr bwMode="auto">
            <a:xfrm>
              <a:off x="2784" y="2784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; ln</a:t>
              </a:r>
            </a:p>
          </p:txBody>
        </p:sp>
        <p:sp>
          <p:nvSpPr>
            <p:cNvPr id="29730" name="Text Box 20"/>
            <p:cNvSpPr txBox="1">
              <a:spLocks noChangeArrowheads="1"/>
            </p:cNvSpPr>
            <p:nvPr/>
          </p:nvSpPr>
          <p:spPr bwMode="auto">
            <a:xfrm>
              <a:off x="3192" y="2688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2.00 </a:t>
              </a:r>
              <a:r>
                <a:rPr lang="en-US" altLang="en-US" i="1">
                  <a:solidFill>
                    <a:srgbClr val="000000"/>
                  </a:solidFill>
                </a:rPr>
                <a:t>M</a:t>
              </a:r>
              <a:r>
                <a:rPr lang="en-US" altLang="en-US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29731" name="Text Box 21"/>
            <p:cNvSpPr txBox="1">
              <a:spLocks noChangeArrowheads="1"/>
            </p:cNvSpPr>
            <p:nvPr/>
          </p:nvSpPr>
          <p:spPr bwMode="auto">
            <a:xfrm>
              <a:off x="3168" y="292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[C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4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8</a:t>
              </a:r>
              <a:r>
                <a:rPr lang="en-US" altLang="en-US">
                  <a:solidFill>
                    <a:srgbClr val="000000"/>
                  </a:solidFill>
                </a:rPr>
                <a:t>]</a:t>
              </a:r>
              <a:r>
                <a:rPr lang="en-US" altLang="en-US" sz="2000" b="1" i="1" baseline="-22000">
                  <a:solidFill>
                    <a:srgbClr val="000000"/>
                  </a:solidFill>
                </a:rPr>
                <a:t>t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2" name="Text Box 22"/>
            <p:cNvSpPr txBox="1">
              <a:spLocks noChangeArrowheads="1"/>
            </p:cNvSpPr>
            <p:nvPr/>
          </p:nvSpPr>
          <p:spPr bwMode="auto">
            <a:xfrm>
              <a:off x="3696" y="2784"/>
              <a:ext cx="13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  <a:r>
                <a:rPr lang="en-US" altLang="en-US" i="1">
                  <a:solidFill>
                    <a:srgbClr val="000000"/>
                  </a:solidFill>
                </a:rPr>
                <a:t> </a:t>
              </a:r>
              <a:r>
                <a:rPr lang="en-US" altLang="en-US">
                  <a:solidFill>
                    <a:srgbClr val="000000"/>
                  </a:solidFill>
                </a:rPr>
                <a:t>(87 s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-1</a:t>
              </a:r>
              <a:r>
                <a:rPr lang="en-US" altLang="en-US">
                  <a:solidFill>
                    <a:srgbClr val="000000"/>
                  </a:solidFill>
                </a:rPr>
                <a:t>)(0.010 s) </a:t>
              </a:r>
            </a:p>
          </p:txBody>
        </p:sp>
        <p:sp>
          <p:nvSpPr>
            <p:cNvPr id="29733" name="Line 23"/>
            <p:cNvSpPr>
              <a:spLocks noChangeShapeType="1"/>
            </p:cNvSpPr>
            <p:nvPr/>
          </p:nvSpPr>
          <p:spPr bwMode="auto">
            <a:xfrm>
              <a:off x="3168" y="2928"/>
              <a:ext cx="4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9707" name="Group 38"/>
          <p:cNvGrpSpPr>
            <a:grpSpLocks/>
          </p:cNvGrpSpPr>
          <p:nvPr/>
        </p:nvGrpSpPr>
        <p:grpSpPr bwMode="auto">
          <a:xfrm>
            <a:off x="1752600" y="4267200"/>
            <a:ext cx="2743200" cy="747713"/>
            <a:chOff x="1104" y="2688"/>
            <a:chExt cx="1680" cy="471"/>
          </a:xfrm>
        </p:grpSpPr>
        <p:grpSp>
          <p:nvGrpSpPr>
            <p:cNvPr id="29722" name="Group 17"/>
            <p:cNvGrpSpPr>
              <a:grpSpLocks/>
            </p:cNvGrpSpPr>
            <p:nvPr/>
          </p:nvGrpSpPr>
          <p:grpSpPr bwMode="auto">
            <a:xfrm>
              <a:off x="1584" y="2688"/>
              <a:ext cx="816" cy="471"/>
              <a:chOff x="1584" y="2592"/>
              <a:chExt cx="816" cy="471"/>
            </a:xfrm>
          </p:grpSpPr>
          <p:sp>
            <p:nvSpPr>
              <p:cNvPr id="29725" name="Text Box 13"/>
              <p:cNvSpPr txBox="1">
                <a:spLocks noChangeArrowheads="1"/>
              </p:cNvSpPr>
              <p:nvPr/>
            </p:nvSpPr>
            <p:spPr bwMode="auto">
              <a:xfrm>
                <a:off x="1584" y="268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ln</a:t>
                </a:r>
              </a:p>
            </p:txBody>
          </p:sp>
          <p:sp>
            <p:nvSpPr>
              <p:cNvPr id="29726" name="Text Box 14"/>
              <p:cNvSpPr txBox="1">
                <a:spLocks noChangeArrowheads="1"/>
              </p:cNvSpPr>
              <p:nvPr/>
            </p:nvSpPr>
            <p:spPr bwMode="auto">
              <a:xfrm>
                <a:off x="1824" y="2592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[C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4</a:t>
                </a:r>
                <a:r>
                  <a:rPr lang="en-US" altLang="en-US">
                    <a:solidFill>
                      <a:srgbClr val="000000"/>
                    </a:solidFill>
                  </a:rPr>
                  <a:t>H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8</a:t>
                </a:r>
                <a:r>
                  <a:rPr lang="en-US" altLang="en-US">
                    <a:solidFill>
                      <a:srgbClr val="000000"/>
                    </a:solidFill>
                  </a:rPr>
                  <a:t>]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0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7" name="Text Box 15"/>
              <p:cNvSpPr txBox="1">
                <a:spLocks noChangeArrowheads="1"/>
              </p:cNvSpPr>
              <p:nvPr/>
            </p:nvSpPr>
            <p:spPr bwMode="auto">
              <a:xfrm>
                <a:off x="1824" y="2832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[C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4</a:t>
                </a:r>
                <a:r>
                  <a:rPr lang="en-US" altLang="en-US">
                    <a:solidFill>
                      <a:srgbClr val="000000"/>
                    </a:solidFill>
                  </a:rPr>
                  <a:t>H</a:t>
                </a:r>
                <a:r>
                  <a:rPr lang="en-US" altLang="en-US" sz="2000" b="1" baseline="-25000">
                    <a:solidFill>
                      <a:srgbClr val="000000"/>
                    </a:solidFill>
                  </a:rPr>
                  <a:t>8</a:t>
                </a:r>
                <a:r>
                  <a:rPr lang="en-US" altLang="en-US">
                    <a:solidFill>
                      <a:srgbClr val="000000"/>
                    </a:solidFill>
                  </a:rPr>
                  <a:t>]</a:t>
                </a:r>
                <a:r>
                  <a:rPr lang="en-US" altLang="en-US" sz="2000" b="1" i="1" baseline="-25000">
                    <a:solidFill>
                      <a:srgbClr val="000000"/>
                    </a:solidFill>
                  </a:rPr>
                  <a:t>t</a:t>
                </a: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28" name="Line 16"/>
              <p:cNvSpPr>
                <a:spLocks noChangeShapeType="1"/>
              </p:cNvSpPr>
              <p:nvPr/>
            </p:nvSpPr>
            <p:spPr bwMode="auto">
              <a:xfrm>
                <a:off x="1824" y="2832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9723" name="Text Box 18"/>
            <p:cNvSpPr txBox="1">
              <a:spLocks noChangeArrowheads="1"/>
            </p:cNvSpPr>
            <p:nvPr/>
          </p:nvSpPr>
          <p:spPr bwMode="auto">
            <a:xfrm>
              <a:off x="2400" y="2808"/>
              <a:ext cx="3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 </a:t>
              </a:r>
              <a:r>
                <a:rPr lang="en-US" altLang="en-US" i="1">
                  <a:solidFill>
                    <a:srgbClr val="000000"/>
                  </a:solidFill>
                </a:rPr>
                <a:t>kt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24" name="Text Box 25"/>
            <p:cNvSpPr txBox="1">
              <a:spLocks noChangeArrowheads="1"/>
            </p:cNvSpPr>
            <p:nvPr/>
          </p:nvSpPr>
          <p:spPr bwMode="auto">
            <a:xfrm>
              <a:off x="1104" y="2928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(a)</a:t>
              </a:r>
            </a:p>
          </p:txBody>
        </p:sp>
      </p:grpSp>
      <p:grpSp>
        <p:nvGrpSpPr>
          <p:cNvPr id="29708" name="Group 40"/>
          <p:cNvGrpSpPr>
            <a:grpSpLocks/>
          </p:cNvGrpSpPr>
          <p:nvPr/>
        </p:nvGrpSpPr>
        <p:grpSpPr bwMode="auto">
          <a:xfrm>
            <a:off x="1752600" y="5638800"/>
            <a:ext cx="3276600" cy="823913"/>
            <a:chOff x="1104" y="3552"/>
            <a:chExt cx="2064" cy="519"/>
          </a:xfrm>
        </p:grpSpPr>
        <p:sp>
          <p:nvSpPr>
            <p:cNvPr id="29717" name="Text Box 26"/>
            <p:cNvSpPr txBox="1">
              <a:spLocks noChangeArrowheads="1"/>
            </p:cNvSpPr>
            <p:nvPr/>
          </p:nvSpPr>
          <p:spPr bwMode="auto">
            <a:xfrm>
              <a:off x="1104" y="3552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(b)</a:t>
              </a:r>
            </a:p>
          </p:txBody>
        </p:sp>
        <p:sp>
          <p:nvSpPr>
            <p:cNvPr id="29718" name="Text Box 27"/>
            <p:cNvSpPr txBox="1">
              <a:spLocks noChangeArrowheads="1"/>
            </p:cNvSpPr>
            <p:nvPr/>
          </p:nvSpPr>
          <p:spPr bwMode="auto">
            <a:xfrm>
              <a:off x="1680" y="3552"/>
              <a:ext cx="1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[C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4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8</a:t>
              </a:r>
              <a:r>
                <a:rPr lang="en-US" altLang="en-US">
                  <a:solidFill>
                    <a:srgbClr val="000000"/>
                  </a:solidFill>
                </a:rPr>
                <a:t>]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0</a:t>
              </a:r>
              <a:r>
                <a:rPr lang="en-US" altLang="en-US">
                  <a:solidFill>
                    <a:srgbClr val="000000"/>
                  </a:solidFill>
                </a:rPr>
                <a:t> - [C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4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8</a:t>
              </a:r>
              <a:r>
                <a:rPr lang="en-US" altLang="en-US">
                  <a:solidFill>
                    <a:srgbClr val="000000"/>
                  </a:solidFill>
                </a:rPr>
                <a:t>]</a:t>
              </a:r>
              <a:r>
                <a:rPr lang="en-US" altLang="en-US" sz="2000" b="1" i="1" baseline="-22000">
                  <a:solidFill>
                    <a:srgbClr val="000000"/>
                  </a:solidFill>
                </a:rPr>
                <a:t>t</a:t>
              </a:r>
              <a:endParaRPr lang="en-US" altLang="en-US" baseline="-25000">
                <a:solidFill>
                  <a:srgbClr val="000000"/>
                </a:solidFill>
              </a:endParaRPr>
            </a:p>
          </p:txBody>
        </p:sp>
        <p:sp>
          <p:nvSpPr>
            <p:cNvPr id="29719" name="Rectangle 28"/>
            <p:cNvSpPr>
              <a:spLocks noChangeArrowheads="1"/>
            </p:cNvSpPr>
            <p:nvPr/>
          </p:nvSpPr>
          <p:spPr bwMode="auto">
            <a:xfrm>
              <a:off x="1968" y="3840"/>
              <a:ext cx="5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[C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4</a:t>
              </a:r>
              <a:r>
                <a:rPr lang="en-US" altLang="en-US">
                  <a:solidFill>
                    <a:srgbClr val="000000"/>
                  </a:solidFill>
                </a:rPr>
                <a:t>H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8</a:t>
              </a:r>
              <a:r>
                <a:rPr lang="en-US" altLang="en-US">
                  <a:solidFill>
                    <a:srgbClr val="000000"/>
                  </a:solidFill>
                </a:rPr>
                <a:t>]</a:t>
              </a:r>
              <a:r>
                <a:rPr lang="en-US" altLang="en-US" sz="2000" b="1" baseline="-25000">
                  <a:solidFill>
                    <a:srgbClr val="000000"/>
                  </a:solidFill>
                </a:rPr>
                <a:t>0</a:t>
              </a:r>
              <a:endParaRPr lang="en-US" altLang="en-US" baseline="-25000">
                <a:solidFill>
                  <a:srgbClr val="000000"/>
                </a:solidFill>
              </a:endParaRPr>
            </a:p>
          </p:txBody>
        </p:sp>
        <p:sp>
          <p:nvSpPr>
            <p:cNvPr id="29720" name="Line 29"/>
            <p:cNvSpPr>
              <a:spLocks noChangeShapeType="1"/>
            </p:cNvSpPr>
            <p:nvPr/>
          </p:nvSpPr>
          <p:spPr bwMode="auto">
            <a:xfrm>
              <a:off x="1680" y="3840"/>
              <a:ext cx="11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721" name="Text Box 30"/>
            <p:cNvSpPr txBox="1">
              <a:spLocks noChangeArrowheads="1"/>
            </p:cNvSpPr>
            <p:nvPr/>
          </p:nvSpPr>
          <p:spPr bwMode="auto">
            <a:xfrm>
              <a:off x="2880" y="369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=</a:t>
              </a:r>
            </a:p>
          </p:txBody>
        </p:sp>
      </p:grpSp>
      <p:grpSp>
        <p:nvGrpSpPr>
          <p:cNvPr id="29709" name="Group 41"/>
          <p:cNvGrpSpPr>
            <a:grpSpLocks/>
          </p:cNvGrpSpPr>
          <p:nvPr/>
        </p:nvGrpSpPr>
        <p:grpSpPr bwMode="auto">
          <a:xfrm>
            <a:off x="5029200" y="5638800"/>
            <a:ext cx="2057400" cy="747713"/>
            <a:chOff x="3168" y="3552"/>
            <a:chExt cx="1296" cy="471"/>
          </a:xfrm>
        </p:grpSpPr>
        <p:sp>
          <p:nvSpPr>
            <p:cNvPr id="29714" name="Text Box 31"/>
            <p:cNvSpPr txBox="1">
              <a:spLocks noChangeArrowheads="1"/>
            </p:cNvSpPr>
            <p:nvPr/>
          </p:nvSpPr>
          <p:spPr bwMode="auto">
            <a:xfrm>
              <a:off x="3168" y="3552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2.00 </a:t>
              </a:r>
              <a:r>
                <a:rPr lang="en-US" altLang="en-US" i="1">
                  <a:solidFill>
                    <a:srgbClr val="000000"/>
                  </a:solidFill>
                </a:rPr>
                <a:t>M</a:t>
              </a:r>
              <a:r>
                <a:rPr lang="en-US" altLang="en-US">
                  <a:solidFill>
                    <a:srgbClr val="000000"/>
                  </a:solidFill>
                </a:rPr>
                <a:t> - 0.83 </a:t>
              </a:r>
              <a:r>
                <a:rPr lang="en-US" altLang="en-US" i="1">
                  <a:solidFill>
                    <a:srgbClr val="000000"/>
                  </a:solidFill>
                </a:rPr>
                <a:t>M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15" name="Text Box 32"/>
            <p:cNvSpPr txBox="1">
              <a:spLocks noChangeArrowheads="1"/>
            </p:cNvSpPr>
            <p:nvPr/>
          </p:nvSpPr>
          <p:spPr bwMode="auto">
            <a:xfrm>
              <a:off x="3360" y="3792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2.00 </a:t>
              </a:r>
              <a:r>
                <a:rPr lang="en-US" altLang="en-US" i="1">
                  <a:solidFill>
                    <a:srgbClr val="000000"/>
                  </a:solidFill>
                </a:rPr>
                <a:t>M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16" name="Line 33"/>
            <p:cNvSpPr>
              <a:spLocks noChangeShapeType="1"/>
            </p:cNvSpPr>
            <p:nvPr/>
          </p:nvSpPr>
          <p:spPr bwMode="auto">
            <a:xfrm>
              <a:off x="3168" y="3792"/>
              <a:ext cx="10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9710" name="Text Box 34" descr="Pink tissue paper"/>
          <p:cNvSpPr txBox="1">
            <a:spLocks noChangeArrowheads="1"/>
          </p:cNvSpPr>
          <p:nvPr/>
        </p:nvSpPr>
        <p:spPr bwMode="auto">
          <a:xfrm>
            <a:off x="6781800" y="5791200"/>
            <a:ext cx="914400" cy="3762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 0.58</a:t>
            </a:r>
          </a:p>
        </p:txBody>
      </p:sp>
      <p:sp>
        <p:nvSpPr>
          <p:cNvPr id="29711" name="Text Box 42"/>
          <p:cNvSpPr txBox="1">
            <a:spLocks noChangeArrowheads="1"/>
          </p:cNvSpPr>
          <p:nvPr/>
        </p:nvSpPr>
        <p:spPr bwMode="auto">
          <a:xfrm>
            <a:off x="8077200" y="441960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 0.87</a:t>
            </a:r>
          </a:p>
        </p:txBody>
      </p:sp>
      <p:sp>
        <p:nvSpPr>
          <p:cNvPr id="29712" name="Text Box 43"/>
          <p:cNvSpPr txBox="1">
            <a:spLocks noChangeArrowheads="1"/>
          </p:cNvSpPr>
          <p:nvPr/>
        </p:nvSpPr>
        <p:spPr bwMode="auto">
          <a:xfrm>
            <a:off x="2590800" y="5105400"/>
            <a:ext cx="3195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2.00 </a:t>
            </a:r>
            <a:r>
              <a:rPr lang="en-US" altLang="en-US" i="1">
                <a:solidFill>
                  <a:srgbClr val="000000"/>
                </a:solidFill>
              </a:rPr>
              <a:t>M </a:t>
            </a:r>
            <a:r>
              <a:rPr lang="en-US" altLang="en-US">
                <a:solidFill>
                  <a:srgbClr val="000000"/>
                </a:solidFill>
              </a:rPr>
              <a:t>/ [C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8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 sz="2000" b="1" baseline="-22000">
                <a:solidFill>
                  <a:srgbClr val="000000"/>
                </a:solidFill>
              </a:rPr>
              <a:t>   </a:t>
            </a:r>
            <a:r>
              <a:rPr lang="en-US" altLang="en-US">
                <a:solidFill>
                  <a:srgbClr val="000000"/>
                </a:solidFill>
              </a:rPr>
              <a:t>=  </a:t>
            </a:r>
            <a:r>
              <a:rPr lang="en-US" altLang="en-US" i="1">
                <a:solidFill>
                  <a:srgbClr val="000000"/>
                </a:solidFill>
              </a:rPr>
              <a:t>e</a:t>
            </a:r>
            <a:r>
              <a:rPr lang="en-US" altLang="en-US" sz="2000" b="1" baseline="26000">
                <a:solidFill>
                  <a:srgbClr val="000000"/>
                </a:solidFill>
              </a:rPr>
              <a:t>0.87</a:t>
            </a:r>
            <a:r>
              <a:rPr lang="en-US" altLang="en-US">
                <a:solidFill>
                  <a:srgbClr val="000000"/>
                </a:solidFill>
              </a:rPr>
              <a:t> = 2.4</a:t>
            </a:r>
          </a:p>
        </p:txBody>
      </p:sp>
      <p:sp>
        <p:nvSpPr>
          <p:cNvPr id="29713" name="Text Box 44" descr="Pink tissue paper"/>
          <p:cNvSpPr txBox="1">
            <a:spLocks noChangeArrowheads="1"/>
          </p:cNvSpPr>
          <p:nvPr/>
        </p:nvSpPr>
        <p:spPr bwMode="auto">
          <a:xfrm>
            <a:off x="6232525" y="5065713"/>
            <a:ext cx="1997075" cy="376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[C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8</a:t>
            </a:r>
            <a:r>
              <a:rPr lang="en-US" altLang="en-US">
                <a:solidFill>
                  <a:srgbClr val="000000"/>
                </a:solidFill>
              </a:rPr>
              <a:t>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 sz="2000" b="1" baseline="-22000">
                <a:solidFill>
                  <a:srgbClr val="000000"/>
                </a:solidFill>
              </a:rPr>
              <a:t>  </a:t>
            </a:r>
            <a:r>
              <a:rPr lang="en-US" altLang="en-US" b="1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= 0.83 </a:t>
            </a:r>
            <a:r>
              <a:rPr lang="en-US" altLang="en-US" i="1">
                <a:solidFill>
                  <a:srgbClr val="000000"/>
                </a:solidFill>
              </a:rPr>
              <a:t>M</a:t>
            </a:r>
            <a:endParaRPr lang="en-US" altLang="en-US" sz="2000" b="1" baseline="-2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08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7254875" cy="419100"/>
          </a:xfrm>
          <a:prstGeom prst="rect">
            <a:avLst/>
          </a:prstGeom>
          <a:solidFill>
            <a:srgbClr val="CCFFCC"/>
          </a:solidFill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Reaction Order from the Integrated Rate Law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828800" y="1295400"/>
            <a:ext cx="508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Graphical methods to determine reaction orders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(when you don’t have initial rate data!)</a:t>
            </a:r>
          </a:p>
        </p:txBody>
      </p:sp>
      <p:sp>
        <p:nvSpPr>
          <p:cNvPr id="30724" name="Text Box 4" descr="Stationery"/>
          <p:cNvSpPr txBox="1">
            <a:spLocks noChangeArrowheads="1"/>
          </p:cNvSpPr>
          <p:nvPr/>
        </p:nvSpPr>
        <p:spPr bwMode="auto">
          <a:xfrm>
            <a:off x="2057400" y="3048000"/>
            <a:ext cx="2532063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ln 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   </a:t>
            </a:r>
            <a:r>
              <a:rPr lang="en-US" altLang="en-US" b="1" i="1">
                <a:solidFill>
                  <a:srgbClr val="000000"/>
                </a:solidFill>
              </a:rPr>
              <a:t>=  </a:t>
            </a:r>
            <a:r>
              <a:rPr lang="en-US" altLang="en-US">
                <a:solidFill>
                  <a:srgbClr val="000000"/>
                </a:solidFill>
              </a:rPr>
              <a:t>-</a:t>
            </a:r>
            <a:r>
              <a:rPr lang="en-US" altLang="en-US" i="1">
                <a:solidFill>
                  <a:srgbClr val="000000"/>
                </a:solidFill>
              </a:rPr>
              <a:t>kt  +  </a:t>
            </a:r>
            <a:r>
              <a:rPr lang="en-US" altLang="en-US">
                <a:solidFill>
                  <a:srgbClr val="000000"/>
                </a:solidFill>
              </a:rPr>
              <a:t>ln 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 </a:t>
            </a:r>
          </a:p>
        </p:txBody>
      </p:sp>
      <p:sp>
        <p:nvSpPr>
          <p:cNvPr id="30725" name="Text Box 5" descr="Stationery"/>
          <p:cNvSpPr txBox="1">
            <a:spLocks noChangeArrowheads="1"/>
          </p:cNvSpPr>
          <p:nvPr/>
        </p:nvSpPr>
        <p:spPr bwMode="auto">
          <a:xfrm>
            <a:off x="2133600" y="3657600"/>
            <a:ext cx="2360613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1/[A]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  =   </a:t>
            </a:r>
            <a:r>
              <a:rPr lang="en-US" altLang="en-US" i="1">
                <a:solidFill>
                  <a:srgbClr val="000000"/>
                </a:solidFill>
              </a:rPr>
              <a:t>kt  + </a:t>
            </a:r>
            <a:r>
              <a:rPr lang="en-US" altLang="en-US">
                <a:solidFill>
                  <a:srgbClr val="000000"/>
                </a:solidFill>
              </a:rPr>
              <a:t>1/[A]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26" name="Text Box 6" descr="Stationery"/>
          <p:cNvSpPr txBox="1">
            <a:spLocks noChangeArrowheads="1"/>
          </p:cNvSpPr>
          <p:nvPr/>
        </p:nvSpPr>
        <p:spPr bwMode="auto">
          <a:xfrm>
            <a:off x="2286000" y="4267200"/>
            <a:ext cx="1992313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i="1" baseline="-20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 =  -</a:t>
            </a:r>
            <a:r>
              <a:rPr lang="en-US" altLang="en-US" i="1">
                <a:solidFill>
                  <a:srgbClr val="000000"/>
                </a:solidFill>
              </a:rPr>
              <a:t>kt  +  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800600" y="30480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</a:rPr>
              <a:t>first order reaction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800600" y="3657600"/>
            <a:ext cx="311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</a:rPr>
              <a:t>simple second order reaction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800600" y="42672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</a:rPr>
              <a:t>zero order reaction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30" name="Text Box 10" descr="Recycled paper"/>
          <p:cNvSpPr txBox="1">
            <a:spLocks noChangeArrowheads="1"/>
          </p:cNvSpPr>
          <p:nvPr/>
        </p:nvSpPr>
        <p:spPr bwMode="auto">
          <a:xfrm>
            <a:off x="2667000" y="5105400"/>
            <a:ext cx="4114800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All take the form:</a:t>
            </a:r>
            <a:r>
              <a:rPr lang="en-US" altLang="en-US" i="1">
                <a:solidFill>
                  <a:srgbClr val="CC0000"/>
                </a:solidFill>
              </a:rPr>
              <a:t>  y   =   mx   +   b</a:t>
            </a:r>
            <a:endParaRPr lang="en-US" altLang="en-US">
              <a:solidFill>
                <a:srgbClr val="CC0000"/>
              </a:solidFill>
            </a:endParaRPr>
          </a:p>
        </p:txBody>
      </p:sp>
      <p:sp>
        <p:nvSpPr>
          <p:cNvPr id="30731" name="Text Box 11" descr="Recycled paper"/>
          <p:cNvSpPr txBox="1">
            <a:spLocks noChangeArrowheads="1"/>
          </p:cNvSpPr>
          <p:nvPr/>
        </p:nvSpPr>
        <p:spPr bwMode="auto">
          <a:xfrm>
            <a:off x="2743200" y="2133600"/>
            <a:ext cx="3511550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>
                <a:solidFill>
                  <a:srgbClr val="000000"/>
                </a:solidFill>
              </a:rPr>
              <a:t>Rearranged</a:t>
            </a:r>
            <a:r>
              <a:rPr lang="en-US" altLang="en-US">
                <a:solidFill>
                  <a:srgbClr val="000000"/>
                </a:solidFill>
              </a:rPr>
              <a:t> integrated rate laws:</a:t>
            </a:r>
          </a:p>
        </p:txBody>
      </p:sp>
    </p:spTree>
    <p:extLst>
      <p:ext uri="{BB962C8B-B14F-4D97-AF65-F5344CB8AC3E}">
        <p14:creationId xmlns:p14="http://schemas.microsoft.com/office/powerpoint/2010/main" val="818308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&#10;16_01a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>
            <a:fillRect/>
          </a:stretch>
        </p:blipFill>
        <p:spPr bwMode="auto">
          <a:xfrm>
            <a:off x="2133600" y="1219200"/>
            <a:ext cx="48958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&#10;16_01b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21209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&#10;16_01c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057400"/>
            <a:ext cx="210978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&#10;16_01d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063750"/>
            <a:ext cx="21209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&#10;16_01e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2057400"/>
            <a:ext cx="210978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&#10;16_01f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87563"/>
            <a:ext cx="209708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52400" y="6019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16.1</a:t>
            </a:r>
            <a:endParaRPr lang="en-US" altLang="en-US">
              <a:solidFill>
                <a:srgbClr val="000000"/>
              </a:solidFill>
              <a:latin typeface="Times"/>
            </a:endParaRPr>
          </a:p>
        </p:txBody>
      </p:sp>
      <p:grpSp>
        <p:nvGrpSpPr>
          <p:cNvPr id="4105" name="Group 16"/>
          <p:cNvGrpSpPr>
            <a:grpSpLocks/>
          </p:cNvGrpSpPr>
          <p:nvPr/>
        </p:nvGrpSpPr>
        <p:grpSpPr bwMode="auto">
          <a:xfrm>
            <a:off x="1447800" y="228600"/>
            <a:ext cx="7239000" cy="625475"/>
            <a:chOff x="1056" y="192"/>
            <a:chExt cx="4560" cy="394"/>
          </a:xfrm>
        </p:grpSpPr>
        <p:sp>
          <p:nvSpPr>
            <p:cNvPr id="4107" name="Text Box 14" descr="Stationery"/>
            <p:cNvSpPr txBox="1">
              <a:spLocks noChangeArrowheads="1"/>
            </p:cNvSpPr>
            <p:nvPr/>
          </p:nvSpPr>
          <p:spPr bwMode="auto">
            <a:xfrm>
              <a:off x="1056" y="336"/>
              <a:ext cx="45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 b="1">
                  <a:solidFill>
                    <a:srgbClr val="5918BB"/>
                  </a:solidFill>
                </a:rPr>
                <a:t>Reaction rate:  the central focus of chemical kinetics</a:t>
              </a: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4108" name="Text Box 15" descr="Stationery"/>
            <p:cNvSpPr txBox="1">
              <a:spLocks noChangeArrowheads="1"/>
            </p:cNvSpPr>
            <p:nvPr/>
          </p:nvSpPr>
          <p:spPr bwMode="auto">
            <a:xfrm>
              <a:off x="1200" y="192"/>
              <a:ext cx="33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8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2270125" y="6548438"/>
            <a:ext cx="4992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</a:rPr>
              <a:t>Copyright </a:t>
            </a:r>
            <a:r>
              <a:rPr lang="en-US" altLang="en-US" sz="9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altLang="en-US" sz="900">
                <a:solidFill>
                  <a:srgbClr val="000000"/>
                </a:solidFill>
              </a:rPr>
              <a:t>  The McGraw-Hill Companies, Inc. Permission required for reproduction or display.</a:t>
            </a:r>
          </a:p>
        </p:txBody>
      </p:sp>
    </p:spTree>
    <p:extLst>
      <p:ext uri="{BB962C8B-B14F-4D97-AF65-F5344CB8AC3E}">
        <p14:creationId xmlns:p14="http://schemas.microsoft.com/office/powerpoint/2010/main" val="9102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16.7</a:t>
            </a:r>
          </a:p>
        </p:txBody>
      </p:sp>
      <p:pic>
        <p:nvPicPr>
          <p:cNvPr id="18437" name="Picture 5" descr="&#10;16_07a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02418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&#10;16_07c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43000"/>
            <a:ext cx="30241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&#10;16_07b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86200"/>
            <a:ext cx="29876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 descr="Canvas"/>
          <p:cNvSpPr txBox="1">
            <a:spLocks noChangeArrowheads="1"/>
          </p:cNvSpPr>
          <p:nvPr/>
        </p:nvSpPr>
        <p:spPr bwMode="auto">
          <a:xfrm>
            <a:off x="914400" y="304800"/>
            <a:ext cx="7620000" cy="4191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66"/>
                </a:solidFill>
                <a:latin typeface="Textile" charset="0"/>
              </a:rPr>
              <a:t>Graphical method to determine reaction order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18443" name="Text Box 11" descr="Bouquet"/>
          <p:cNvSpPr txBox="1">
            <a:spLocks noChangeArrowheads="1"/>
          </p:cNvSpPr>
          <p:nvPr/>
        </p:nvSpPr>
        <p:spPr bwMode="auto">
          <a:xfrm>
            <a:off x="762000" y="4191000"/>
            <a:ext cx="2009775" cy="3762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</a:rPr>
              <a:t>ln[A]</a:t>
            </a:r>
            <a:r>
              <a:rPr lang="en-US" altLang="en-US" sz="2000" b="1" baseline="-22000">
                <a:solidFill>
                  <a:srgbClr val="000066"/>
                </a:solidFill>
              </a:rPr>
              <a:t>t</a:t>
            </a:r>
            <a:r>
              <a:rPr lang="en-US" altLang="en-US" baseline="-25000">
                <a:solidFill>
                  <a:srgbClr val="000066"/>
                </a:solidFill>
              </a:rPr>
              <a:t> </a:t>
            </a:r>
            <a:r>
              <a:rPr lang="en-US" altLang="en-US">
                <a:solidFill>
                  <a:srgbClr val="000066"/>
                </a:solidFill>
              </a:rPr>
              <a:t>= -</a:t>
            </a:r>
            <a:r>
              <a:rPr lang="en-US" altLang="en-US" i="1">
                <a:solidFill>
                  <a:srgbClr val="000066"/>
                </a:solidFill>
              </a:rPr>
              <a:t>kt</a:t>
            </a:r>
            <a:r>
              <a:rPr lang="en-US" altLang="en-US">
                <a:solidFill>
                  <a:srgbClr val="000066"/>
                </a:solidFill>
              </a:rPr>
              <a:t> + ln[A]</a:t>
            </a:r>
            <a:r>
              <a:rPr lang="en-US" altLang="en-US" sz="2000" b="1" baseline="-22000">
                <a:solidFill>
                  <a:srgbClr val="000066"/>
                </a:solidFill>
              </a:rPr>
              <a:t>0</a:t>
            </a:r>
            <a:endParaRPr lang="en-US" altLang="en-US" baseline="-25000">
              <a:solidFill>
                <a:srgbClr val="000066"/>
              </a:solidFill>
            </a:endParaRPr>
          </a:p>
        </p:txBody>
      </p:sp>
      <p:sp>
        <p:nvSpPr>
          <p:cNvPr id="18456" name="Text Box 24" descr="Bouquet"/>
          <p:cNvSpPr txBox="1">
            <a:spLocks noChangeArrowheads="1"/>
          </p:cNvSpPr>
          <p:nvPr/>
        </p:nvSpPr>
        <p:spPr bwMode="auto">
          <a:xfrm>
            <a:off x="5943600" y="5181600"/>
            <a:ext cx="1981200" cy="3762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</a:rPr>
              <a:t>1/[A]</a:t>
            </a:r>
            <a:r>
              <a:rPr lang="en-US" altLang="en-US" sz="2000" b="1" baseline="-22000">
                <a:solidFill>
                  <a:srgbClr val="000066"/>
                </a:solidFill>
              </a:rPr>
              <a:t>t</a:t>
            </a:r>
            <a:r>
              <a:rPr lang="en-US" altLang="en-US">
                <a:solidFill>
                  <a:srgbClr val="000066"/>
                </a:solidFill>
              </a:rPr>
              <a:t> = </a:t>
            </a:r>
            <a:r>
              <a:rPr lang="en-US" altLang="en-US" i="1">
                <a:solidFill>
                  <a:srgbClr val="000066"/>
                </a:solidFill>
              </a:rPr>
              <a:t>kt</a:t>
            </a:r>
            <a:r>
              <a:rPr lang="en-US" altLang="en-US">
                <a:solidFill>
                  <a:srgbClr val="000066"/>
                </a:solidFill>
              </a:rPr>
              <a:t> + 1/[A]</a:t>
            </a:r>
            <a:r>
              <a:rPr lang="en-US" altLang="en-US" sz="2000" b="1" baseline="-22000">
                <a:solidFill>
                  <a:srgbClr val="000066"/>
                </a:solidFill>
              </a:rPr>
              <a:t>0</a:t>
            </a:r>
            <a:endParaRPr lang="en-US" altLang="en-US" sz="2000" b="1" baseline="-25000">
              <a:solidFill>
                <a:srgbClr val="000066"/>
              </a:solidFill>
            </a:endParaRPr>
          </a:p>
        </p:txBody>
      </p:sp>
      <p:sp>
        <p:nvSpPr>
          <p:cNvPr id="18457" name="Text Box 25" descr="Bouquet"/>
          <p:cNvSpPr txBox="1">
            <a:spLocks noChangeArrowheads="1"/>
          </p:cNvSpPr>
          <p:nvPr/>
        </p:nvSpPr>
        <p:spPr bwMode="auto">
          <a:xfrm>
            <a:off x="4419600" y="1828800"/>
            <a:ext cx="1676400" cy="37623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66"/>
                </a:solidFill>
              </a:rPr>
              <a:t>[A]</a:t>
            </a:r>
            <a:r>
              <a:rPr lang="en-US" altLang="en-US" sz="2000" b="1" baseline="-25000">
                <a:solidFill>
                  <a:srgbClr val="000066"/>
                </a:solidFill>
              </a:rPr>
              <a:t>t</a:t>
            </a:r>
            <a:r>
              <a:rPr lang="en-US" altLang="en-US">
                <a:solidFill>
                  <a:srgbClr val="000066"/>
                </a:solidFill>
              </a:rPr>
              <a:t> = -</a:t>
            </a:r>
            <a:r>
              <a:rPr lang="en-US" altLang="en-US" i="1">
                <a:solidFill>
                  <a:srgbClr val="000066"/>
                </a:solidFill>
              </a:rPr>
              <a:t>kt</a:t>
            </a:r>
            <a:r>
              <a:rPr lang="en-US" altLang="en-US">
                <a:solidFill>
                  <a:srgbClr val="000066"/>
                </a:solidFill>
              </a:rPr>
              <a:t> + [A]</a:t>
            </a:r>
            <a:r>
              <a:rPr lang="en-US" altLang="en-US" sz="2000" b="1" baseline="-25000">
                <a:solidFill>
                  <a:srgbClr val="000066"/>
                </a:solidFill>
              </a:rPr>
              <a:t>0</a:t>
            </a:r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nimBg="1" autoUpdateAnimBg="0"/>
      <p:bldP spid="18456" grpId="0" animBg="1" autoUpdateAnimBg="0"/>
      <p:bldP spid="18457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28600" y="6019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16.8</a:t>
            </a:r>
          </a:p>
        </p:txBody>
      </p:sp>
      <p:pic>
        <p:nvPicPr>
          <p:cNvPr id="32771" name="Picture 5" descr="16_08table.jpg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3255963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9" descr="Purple mesh"/>
          <p:cNvSpPr txBox="1">
            <a:spLocks noChangeArrowheads="1"/>
          </p:cNvSpPr>
          <p:nvPr/>
        </p:nvSpPr>
        <p:spPr bwMode="auto">
          <a:xfrm>
            <a:off x="1447800" y="685800"/>
            <a:ext cx="6553200" cy="7318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FFFF"/>
                </a:solidFill>
              </a:rPr>
              <a:t>Graphical determination of the reaction order for the </a:t>
            </a:r>
          </a:p>
          <a:p>
            <a:pPr algn="ctr"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FFFF"/>
                </a:solidFill>
              </a:rPr>
              <a:t>decomposition of N</a:t>
            </a:r>
            <a:r>
              <a:rPr lang="en-US" altLang="en-US" sz="2000" b="1" baseline="-25000">
                <a:solidFill>
                  <a:srgbClr val="00FFFF"/>
                </a:solidFill>
              </a:rPr>
              <a:t>2</a:t>
            </a:r>
            <a:r>
              <a:rPr lang="en-US" altLang="en-US" sz="2000" b="1">
                <a:solidFill>
                  <a:srgbClr val="00FFFF"/>
                </a:solidFill>
              </a:rPr>
              <a:t>O</a:t>
            </a:r>
            <a:r>
              <a:rPr lang="en-US" altLang="en-US" sz="2000" b="1" baseline="-25000">
                <a:solidFill>
                  <a:srgbClr val="00FFFF"/>
                </a:solidFill>
              </a:rPr>
              <a:t>5</a:t>
            </a:r>
            <a:endParaRPr lang="en-US" altLang="en-US" sz="2000" b="1">
              <a:solidFill>
                <a:srgbClr val="00FFFF"/>
              </a:solidFill>
            </a:endParaRPr>
          </a:p>
        </p:txBody>
      </p: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1905000" y="1828800"/>
            <a:ext cx="5980113" cy="3981450"/>
            <a:chOff x="1248" y="864"/>
            <a:chExt cx="3767" cy="2508"/>
          </a:xfrm>
        </p:grpSpPr>
        <p:pic>
          <p:nvPicPr>
            <p:cNvPr id="32788" name="Picture 7" descr="&#10;16_08b.jpg                                                     00000183Silberberg15-24                B5AE00F7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864"/>
              <a:ext cx="1943" cy="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9" name="AutoShape 13"/>
            <p:cNvSpPr>
              <a:spLocks noChangeArrowheads="1"/>
            </p:cNvSpPr>
            <p:nvPr/>
          </p:nvSpPr>
          <p:spPr bwMode="auto">
            <a:xfrm>
              <a:off x="1248" y="1152"/>
              <a:ext cx="576" cy="14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790" name="AutoShape 14"/>
            <p:cNvSpPr>
              <a:spLocks noChangeArrowheads="1"/>
            </p:cNvSpPr>
            <p:nvPr/>
          </p:nvSpPr>
          <p:spPr bwMode="auto">
            <a:xfrm>
              <a:off x="3024" y="1728"/>
              <a:ext cx="240" cy="52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1219200" y="1828800"/>
            <a:ext cx="5584825" cy="4054475"/>
            <a:chOff x="816" y="864"/>
            <a:chExt cx="3518" cy="2554"/>
          </a:xfrm>
        </p:grpSpPr>
        <p:sp>
          <p:nvSpPr>
            <p:cNvPr id="32785" name="AutoShape 10"/>
            <p:cNvSpPr>
              <a:spLocks noChangeArrowheads="1"/>
            </p:cNvSpPr>
            <p:nvPr/>
          </p:nvSpPr>
          <p:spPr bwMode="auto">
            <a:xfrm>
              <a:off x="816" y="1152"/>
              <a:ext cx="528" cy="14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pic>
          <p:nvPicPr>
            <p:cNvPr id="32786" name="Picture 8" descr="&#10;16_08a.jpg                                                     00000183Silberberg15-24                B5AE00F7: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864"/>
              <a:ext cx="1982" cy="2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7" name="AutoShape 11"/>
            <p:cNvSpPr>
              <a:spLocks noChangeArrowheads="1"/>
            </p:cNvSpPr>
            <p:nvPr/>
          </p:nvSpPr>
          <p:spPr bwMode="auto">
            <a:xfrm>
              <a:off x="2304" y="1728"/>
              <a:ext cx="240" cy="48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2743200" y="1828800"/>
            <a:ext cx="6169025" cy="4090988"/>
            <a:chOff x="1776" y="864"/>
            <a:chExt cx="3886" cy="2577"/>
          </a:xfrm>
        </p:grpSpPr>
        <p:pic>
          <p:nvPicPr>
            <p:cNvPr id="32782" name="Picture 6" descr="&#10;16_08c.jpg                                                     00000183Silberberg15-24                B5AE00F7: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864"/>
              <a:ext cx="1966" cy="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3" name="AutoShape 16"/>
            <p:cNvSpPr>
              <a:spLocks noChangeArrowheads="1"/>
            </p:cNvSpPr>
            <p:nvPr/>
          </p:nvSpPr>
          <p:spPr bwMode="auto">
            <a:xfrm>
              <a:off x="1776" y="1152"/>
              <a:ext cx="576" cy="14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784" name="AutoShape 17"/>
            <p:cNvSpPr>
              <a:spLocks noChangeArrowheads="1"/>
            </p:cNvSpPr>
            <p:nvPr/>
          </p:nvSpPr>
          <p:spPr bwMode="auto">
            <a:xfrm>
              <a:off x="3696" y="1680"/>
              <a:ext cx="240" cy="57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ED181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478" name="Line 22"/>
          <p:cNvSpPr>
            <a:spLocks noChangeShapeType="1"/>
          </p:cNvSpPr>
          <p:nvPr/>
        </p:nvSpPr>
        <p:spPr bwMode="auto">
          <a:xfrm>
            <a:off x="16002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>
            <a:off x="2362200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3200400" y="4724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1066800" y="50292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nonlinear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981200" y="5334000"/>
            <a:ext cx="80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CC0000"/>
                </a:solidFill>
              </a:rPr>
              <a:t>linear!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667000" y="57912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nonlinear</a:t>
            </a:r>
          </a:p>
        </p:txBody>
      </p:sp>
    </p:spTree>
    <p:extLst>
      <p:ext uri="{BB962C8B-B14F-4D97-AF65-F5344CB8AC3E}">
        <p14:creationId xmlns:p14="http://schemas.microsoft.com/office/powerpoint/2010/main" val="9138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8" grpId="0" animBg="1"/>
      <p:bldP spid="19479" grpId="0" animBg="1"/>
      <p:bldP spid="19480" grpId="0" animBg="1"/>
      <p:bldP spid="19481" grpId="0" autoUpdateAnimBg="0"/>
      <p:bldP spid="19482" grpId="0" autoUpdateAnimBg="0"/>
      <p:bldP spid="1948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606675" y="2713038"/>
            <a:ext cx="4030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For the decomposition of N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O</a:t>
            </a:r>
            <a:r>
              <a:rPr lang="en-US" altLang="en-US" sz="2000" b="1" baseline="-25000">
                <a:solidFill>
                  <a:srgbClr val="000000"/>
                </a:solidFill>
              </a:rPr>
              <a:t>5</a:t>
            </a:r>
            <a:r>
              <a:rPr lang="en-US" altLang="en-US" sz="2000">
                <a:solidFill>
                  <a:srgbClr val="000000"/>
                </a:solidFill>
              </a:rPr>
              <a:t>......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01875" y="3500438"/>
            <a:ext cx="4708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the reaction must be </a:t>
            </a:r>
            <a:r>
              <a:rPr lang="en-US" altLang="en-US" sz="2000">
                <a:solidFill>
                  <a:srgbClr val="CC0000"/>
                </a:solidFill>
              </a:rPr>
              <a:t>first order</a:t>
            </a:r>
            <a:r>
              <a:rPr lang="en-US" altLang="en-US" sz="2000">
                <a:solidFill>
                  <a:srgbClr val="000000"/>
                </a:solidFill>
              </a:rPr>
              <a:t> in N</a:t>
            </a:r>
            <a:r>
              <a:rPr lang="en-US" altLang="en-US" sz="2000" b="1" baseline="-25000">
                <a:solidFill>
                  <a:srgbClr val="000000"/>
                </a:solidFill>
              </a:rPr>
              <a:t>2</a:t>
            </a:r>
            <a:r>
              <a:rPr lang="en-US" altLang="en-US" sz="2000">
                <a:solidFill>
                  <a:srgbClr val="000000"/>
                </a:solidFill>
              </a:rPr>
              <a:t>O</a:t>
            </a:r>
            <a:r>
              <a:rPr lang="en-US" altLang="en-US" sz="2000" b="1" baseline="-25000">
                <a:solidFill>
                  <a:srgbClr val="000000"/>
                </a:solidFill>
              </a:rPr>
              <a:t>5</a:t>
            </a:r>
            <a:r>
              <a:rPr lang="en-US" altLang="en-US" sz="2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429000" y="1905000"/>
            <a:ext cx="1905000" cy="419100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ED181E"/>
                </a:solidFill>
                <a:latin typeface="Textile" charset="0"/>
              </a:rPr>
              <a:t>Conclusion</a:t>
            </a:r>
            <a:endParaRPr lang="en-US" altLang="en-US" sz="2000" b="1">
              <a:solidFill>
                <a:srgbClr val="000000"/>
              </a:solidFill>
              <a:latin typeface="Textile" charset="0"/>
            </a:endParaRPr>
          </a:p>
        </p:txBody>
      </p:sp>
      <p:sp>
        <p:nvSpPr>
          <p:cNvPr id="33797" name="Text Box 5" descr="Canvas"/>
          <p:cNvSpPr txBox="1">
            <a:spLocks noChangeArrowheads="1"/>
          </p:cNvSpPr>
          <p:nvPr/>
        </p:nvSpPr>
        <p:spPr bwMode="auto">
          <a:xfrm>
            <a:off x="1600200" y="4419600"/>
            <a:ext cx="5908675" cy="650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Graphical approach can likewise be applied to reactions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involving multiple reactants.</a:t>
            </a:r>
          </a:p>
        </p:txBody>
      </p:sp>
    </p:spTree>
    <p:extLst>
      <p:ext uri="{BB962C8B-B14F-4D97-AF65-F5344CB8AC3E}">
        <p14:creationId xmlns:p14="http://schemas.microsoft.com/office/powerpoint/2010/main" val="137813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 descr="Purple mesh"/>
          <p:cNvSpPr txBox="1">
            <a:spLocks noChangeArrowheads="1"/>
          </p:cNvSpPr>
          <p:nvPr/>
        </p:nvSpPr>
        <p:spPr bwMode="auto">
          <a:xfrm>
            <a:off x="2819400" y="1447800"/>
            <a:ext cx="3538538" cy="473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FFFF"/>
                </a:solidFill>
                <a:latin typeface="Textile" charset="0"/>
              </a:rPr>
              <a:t>Reaction Half-Life</a:t>
            </a:r>
            <a:endParaRPr lang="en-US" altLang="en-US" sz="2400" b="1">
              <a:solidFill>
                <a:srgbClr val="000000"/>
              </a:solidFill>
              <a:latin typeface="Textile" charset="0"/>
            </a:endParaRPr>
          </a:p>
        </p:txBody>
      </p:sp>
      <p:sp>
        <p:nvSpPr>
          <p:cNvPr id="34819" name="Text Box 3" descr="Recycled paper"/>
          <p:cNvSpPr txBox="1">
            <a:spLocks noChangeArrowheads="1"/>
          </p:cNvSpPr>
          <p:nvPr/>
        </p:nvSpPr>
        <p:spPr bwMode="auto">
          <a:xfrm>
            <a:off x="1616075" y="2932113"/>
            <a:ext cx="6440488" cy="641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half-life (</a:t>
            </a:r>
            <a:r>
              <a:rPr lang="en-US" altLang="en-US" i="1">
                <a:solidFill>
                  <a:srgbClr val="ED181E"/>
                </a:solidFill>
              </a:rPr>
              <a:t>t</a:t>
            </a:r>
            <a:r>
              <a:rPr lang="en-US" altLang="en-US" sz="2000" b="1" baseline="-18000">
                <a:solidFill>
                  <a:srgbClr val="ED181E"/>
                </a:solidFill>
              </a:rPr>
              <a:t>1/2</a:t>
            </a:r>
            <a:r>
              <a:rPr lang="en-US" altLang="en-US">
                <a:solidFill>
                  <a:srgbClr val="ED181E"/>
                </a:solidFill>
              </a:rPr>
              <a:t>)</a:t>
            </a:r>
            <a:r>
              <a:rPr lang="en-US" altLang="en-US">
                <a:solidFill>
                  <a:srgbClr val="000000"/>
                </a:solidFill>
              </a:rPr>
              <a:t> = the time required for the reactant concentration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to reach one-half of its initial value</a:t>
            </a:r>
          </a:p>
        </p:txBody>
      </p:sp>
      <p:sp>
        <p:nvSpPr>
          <p:cNvPr id="34820" name="Text Box 4" descr="Recycled paper"/>
          <p:cNvSpPr txBox="1">
            <a:spLocks noChangeArrowheads="1"/>
          </p:cNvSpPr>
          <p:nvPr/>
        </p:nvSpPr>
        <p:spPr bwMode="auto">
          <a:xfrm>
            <a:off x="1616075" y="3922713"/>
            <a:ext cx="6408738" cy="641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For a </a:t>
            </a:r>
            <a:r>
              <a:rPr lang="en-US" altLang="en-US">
                <a:solidFill>
                  <a:srgbClr val="000066"/>
                </a:solidFill>
              </a:rPr>
              <a:t>first order</a:t>
            </a:r>
            <a:r>
              <a:rPr lang="en-US" altLang="en-US">
                <a:solidFill>
                  <a:srgbClr val="000000"/>
                </a:solidFill>
              </a:rPr>
              <a:t> reaction at fixed conditions: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 sz="2000" b="1" baseline="-18000">
                <a:solidFill>
                  <a:srgbClr val="000000"/>
                </a:solidFill>
              </a:rPr>
              <a:t>1/2</a:t>
            </a:r>
            <a:r>
              <a:rPr lang="en-US" altLang="en-US">
                <a:solidFill>
                  <a:srgbClr val="000000"/>
                </a:solidFill>
              </a:rPr>
              <a:t> is a </a:t>
            </a:r>
            <a:r>
              <a:rPr lang="en-US" altLang="en-US">
                <a:solidFill>
                  <a:srgbClr val="ED181E"/>
                </a:solidFill>
              </a:rPr>
              <a:t>constant</a:t>
            </a:r>
            <a:r>
              <a:rPr lang="en-US" altLang="en-US">
                <a:solidFill>
                  <a:srgbClr val="000000"/>
                </a:solidFill>
              </a:rPr>
              <a:t>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independent of reactant concentration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981200" y="1981200"/>
            <a:ext cx="5416550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Just another way to express the speed of a reaction</a:t>
            </a:r>
          </a:p>
        </p:txBody>
      </p:sp>
    </p:spTree>
    <p:extLst>
      <p:ext uri="{BB962C8B-B14F-4D97-AF65-F5344CB8AC3E}">
        <p14:creationId xmlns:p14="http://schemas.microsoft.com/office/powerpoint/2010/main" val="38950290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152400" y="5943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16.9</a:t>
            </a:r>
            <a:endParaRPr lang="en-US" altLang="en-US">
              <a:solidFill>
                <a:srgbClr val="000000"/>
              </a:solidFill>
              <a:latin typeface="Times"/>
            </a:endParaRPr>
          </a:p>
        </p:txBody>
      </p:sp>
      <p:sp>
        <p:nvSpPr>
          <p:cNvPr id="35843" name="Text Box 6" descr="Purple mesh"/>
          <p:cNvSpPr txBox="1">
            <a:spLocks noChangeArrowheads="1"/>
          </p:cNvSpPr>
          <p:nvPr/>
        </p:nvSpPr>
        <p:spPr bwMode="auto">
          <a:xfrm>
            <a:off x="2057400" y="533400"/>
            <a:ext cx="5257800" cy="3968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FFFF"/>
                </a:solidFill>
              </a:rPr>
              <a:t>A plot of [N</a:t>
            </a:r>
            <a:r>
              <a:rPr lang="en-US" altLang="en-US" sz="2000" b="1" baseline="-25000">
                <a:solidFill>
                  <a:srgbClr val="00FFFF"/>
                </a:solidFill>
              </a:rPr>
              <a:t>2</a:t>
            </a:r>
            <a:r>
              <a:rPr lang="en-US" altLang="en-US" sz="2000" b="1">
                <a:solidFill>
                  <a:srgbClr val="00FFFF"/>
                </a:solidFill>
              </a:rPr>
              <a:t>O</a:t>
            </a:r>
            <a:r>
              <a:rPr lang="en-US" altLang="en-US" sz="2000" b="1" baseline="-25000">
                <a:solidFill>
                  <a:srgbClr val="00FFFF"/>
                </a:solidFill>
              </a:rPr>
              <a:t>5</a:t>
            </a:r>
            <a:r>
              <a:rPr lang="en-US" altLang="en-US" sz="2000" b="1">
                <a:solidFill>
                  <a:srgbClr val="00FFFF"/>
                </a:solidFill>
              </a:rPr>
              <a:t>] </a:t>
            </a:r>
            <a:r>
              <a:rPr lang="en-US" altLang="en-US" sz="2000" b="1" i="1">
                <a:solidFill>
                  <a:srgbClr val="00FFFF"/>
                </a:solidFill>
              </a:rPr>
              <a:t>vs </a:t>
            </a:r>
            <a:r>
              <a:rPr lang="en-US" altLang="en-US" sz="2000" b="1">
                <a:solidFill>
                  <a:srgbClr val="00FFFF"/>
                </a:solidFill>
              </a:rPr>
              <a:t>time for </a:t>
            </a:r>
            <a:r>
              <a:rPr lang="en-US" altLang="en-US" sz="2000" b="1" u="sng">
                <a:solidFill>
                  <a:srgbClr val="00FFFF"/>
                </a:solidFill>
              </a:rPr>
              <a:t>three</a:t>
            </a:r>
            <a:r>
              <a:rPr lang="en-US" altLang="en-US" sz="2000" b="1">
                <a:solidFill>
                  <a:srgbClr val="00FFFF"/>
                </a:solidFill>
              </a:rPr>
              <a:t> half-lives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pic>
        <p:nvPicPr>
          <p:cNvPr id="20489" name="Picture 9" descr="P:\Stacy_Patch\Silberberg 2003\Silberberg DCM\chapt16\color_art_library\16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375"/>
            <a:ext cx="65532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6238" y="1981200"/>
            <a:ext cx="1501775" cy="650875"/>
          </a:xfrm>
          <a:prstGeom prst="rect">
            <a:avLst/>
          </a:prstGeom>
          <a:solidFill>
            <a:srgbClr val="99CC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A first order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reaction</a:t>
            </a:r>
          </a:p>
        </p:txBody>
      </p:sp>
    </p:spTree>
    <p:extLst>
      <p:ext uri="{BB962C8B-B14F-4D97-AF65-F5344CB8AC3E}">
        <p14:creationId xmlns:p14="http://schemas.microsoft.com/office/powerpoint/2010/main" val="39823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 descr="Stationery"/>
          <p:cNvSpPr txBox="1">
            <a:spLocks noChangeArrowheads="1"/>
          </p:cNvSpPr>
          <p:nvPr/>
        </p:nvSpPr>
        <p:spPr bwMode="auto">
          <a:xfrm>
            <a:off x="1858963" y="838200"/>
            <a:ext cx="5707062" cy="71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</a:rPr>
              <a:t>Why is t</a:t>
            </a:r>
            <a:r>
              <a:rPr lang="en-US" altLang="en-US" sz="2400" b="1" i="1" baseline="-16000">
                <a:solidFill>
                  <a:srgbClr val="000000"/>
                </a:solidFill>
              </a:rPr>
              <a:t>1/2</a:t>
            </a:r>
            <a:r>
              <a:rPr lang="en-US" altLang="en-US" sz="2000" i="1">
                <a:solidFill>
                  <a:srgbClr val="000000"/>
                </a:solidFill>
              </a:rPr>
              <a:t> independent of reactant concentration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i="1">
                <a:solidFill>
                  <a:srgbClr val="000000"/>
                </a:solidFill>
              </a:rPr>
              <a:t>for a first order reaction?</a:t>
            </a:r>
          </a:p>
        </p:txBody>
      </p:sp>
      <p:sp>
        <p:nvSpPr>
          <p:cNvPr id="36867" name="Text Box 3" descr="Stationery"/>
          <p:cNvSpPr txBox="1">
            <a:spLocks noChangeArrowheads="1"/>
          </p:cNvSpPr>
          <p:nvPr/>
        </p:nvSpPr>
        <p:spPr bwMode="auto">
          <a:xfrm>
            <a:off x="3733800" y="2286000"/>
            <a:ext cx="1922463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 ([A]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/[A]</a:t>
            </a:r>
            <a:r>
              <a:rPr lang="en-US" altLang="en-US" sz="2000" b="1" i="1" baseline="-20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)  =  </a:t>
            </a:r>
            <a:r>
              <a:rPr lang="en-US" altLang="en-US" i="1">
                <a:solidFill>
                  <a:srgbClr val="000000"/>
                </a:solidFill>
              </a:rPr>
              <a:t>kt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676400" y="2971800"/>
            <a:ext cx="6149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After one half-life,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 sz="2000" b="1" baseline="-16000">
                <a:solidFill>
                  <a:srgbClr val="000000"/>
                </a:solidFill>
              </a:rPr>
              <a:t>1/2</a:t>
            </a:r>
            <a:r>
              <a:rPr lang="en-US" altLang="en-US">
                <a:solidFill>
                  <a:srgbClr val="000000"/>
                </a:solidFill>
              </a:rPr>
              <a:t> and [A]</a:t>
            </a:r>
            <a:r>
              <a:rPr lang="en-US" altLang="en-US" sz="2000" b="1" i="1" baseline="-20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0.5[A]</a:t>
            </a:r>
            <a:r>
              <a:rPr lang="en-US" altLang="en-US" sz="2000" b="1" baseline="-20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.  Substituting.....</a:t>
            </a:r>
          </a:p>
        </p:txBody>
      </p:sp>
      <p:sp>
        <p:nvSpPr>
          <p:cNvPr id="36869" name="Text Box 5" descr="Stationery"/>
          <p:cNvSpPr txBox="1">
            <a:spLocks noChangeArrowheads="1"/>
          </p:cNvSpPr>
          <p:nvPr/>
        </p:nvSpPr>
        <p:spPr bwMode="auto">
          <a:xfrm>
            <a:off x="3429000" y="3657600"/>
            <a:ext cx="2582863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 ([A]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/0.5([A]</a:t>
            </a:r>
            <a:r>
              <a:rPr lang="en-US" altLang="en-US" sz="2000" b="1" baseline="-22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)  =  </a:t>
            </a:r>
            <a:r>
              <a:rPr lang="en-US" altLang="en-US" i="1">
                <a:solidFill>
                  <a:srgbClr val="000000"/>
                </a:solidFill>
              </a:rPr>
              <a:t>kt</a:t>
            </a:r>
            <a:r>
              <a:rPr lang="en-US" altLang="en-US" sz="2000" b="1" baseline="-16000">
                <a:solidFill>
                  <a:srgbClr val="000000"/>
                </a:solidFill>
              </a:rPr>
              <a:t>1/2</a:t>
            </a:r>
            <a:endParaRPr lang="en-US" altLang="en-US" i="1">
              <a:solidFill>
                <a:srgbClr val="000000"/>
              </a:solidFill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495800" y="411480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or</a:t>
            </a:r>
          </a:p>
        </p:txBody>
      </p:sp>
      <p:sp>
        <p:nvSpPr>
          <p:cNvPr id="36871" name="Text Box 7" descr="Stationery"/>
          <p:cNvSpPr txBox="1">
            <a:spLocks noChangeArrowheads="1"/>
          </p:cNvSpPr>
          <p:nvPr/>
        </p:nvSpPr>
        <p:spPr bwMode="auto">
          <a:xfrm>
            <a:off x="4038600" y="4572000"/>
            <a:ext cx="1357313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 2  =  </a:t>
            </a:r>
            <a:r>
              <a:rPr lang="en-US" altLang="en-US" i="1">
                <a:solidFill>
                  <a:srgbClr val="000000"/>
                </a:solidFill>
              </a:rPr>
              <a:t>kt</a:t>
            </a:r>
            <a:r>
              <a:rPr lang="en-US" altLang="en-US" sz="2000" b="1" baseline="-16000">
                <a:solidFill>
                  <a:srgbClr val="000000"/>
                </a:solidFill>
              </a:rPr>
              <a:t>1/2</a:t>
            </a:r>
          </a:p>
        </p:txBody>
      </p:sp>
      <p:sp>
        <p:nvSpPr>
          <p:cNvPr id="36872" name="Text Box 9" descr="Bouquet"/>
          <p:cNvSpPr txBox="1">
            <a:spLocks noChangeArrowheads="1"/>
          </p:cNvSpPr>
          <p:nvPr/>
        </p:nvSpPr>
        <p:spPr bwMode="auto">
          <a:xfrm>
            <a:off x="3352800" y="5257800"/>
            <a:ext cx="2767013" cy="3762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 sz="2000" b="1" baseline="-16000">
                <a:solidFill>
                  <a:srgbClr val="000000"/>
                </a:solidFill>
              </a:rPr>
              <a:t>1/2   </a:t>
            </a:r>
            <a:r>
              <a:rPr lang="en-US" altLang="en-US">
                <a:solidFill>
                  <a:srgbClr val="000000"/>
                </a:solidFill>
              </a:rPr>
              <a:t>=  (ln 2)/</a:t>
            </a:r>
            <a:r>
              <a:rPr lang="en-US" altLang="en-US" i="1">
                <a:solidFill>
                  <a:srgbClr val="000000"/>
                </a:solidFill>
              </a:rPr>
              <a:t>k </a:t>
            </a:r>
            <a:r>
              <a:rPr lang="en-US" altLang="en-US">
                <a:solidFill>
                  <a:srgbClr val="000000"/>
                </a:solidFill>
              </a:rPr>
              <a:t> =  0.693/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 sz="2000" b="1" baseline="-160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73" name="Rectangle 10"/>
          <p:cNvSpPr>
            <a:spLocks noChangeArrowheads="1"/>
          </p:cNvSpPr>
          <p:nvPr/>
        </p:nvSpPr>
        <p:spPr bwMode="auto">
          <a:xfrm>
            <a:off x="3276600" y="5715000"/>
            <a:ext cx="296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first order reaction</a:t>
            </a:r>
            <a:r>
              <a:rPr lang="en-US" altLang="en-US">
                <a:solidFill>
                  <a:srgbClr val="000000"/>
                </a:solidFill>
              </a:rPr>
              <a:t>:  A       B</a:t>
            </a: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5638800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207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57200" y="5334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187534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Sample Problem 16.5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457200" y="41910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5918BB"/>
                </a:solidFill>
              </a:rPr>
              <a:t>PLAN: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5918BB"/>
                </a:solidFill>
              </a:rPr>
              <a:t>SOLUTION: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7893" name="Text Box 8" descr="Recycled paper"/>
          <p:cNvSpPr txBox="1">
            <a:spLocks noChangeArrowheads="1"/>
          </p:cNvSpPr>
          <p:nvPr/>
        </p:nvSpPr>
        <p:spPr bwMode="auto">
          <a:xfrm>
            <a:off x="2971800" y="533400"/>
            <a:ext cx="5486400" cy="3667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5918BB"/>
                </a:solidFill>
              </a:rPr>
              <a:t>Determining the half-life of a first-order reaction</a:t>
            </a:r>
          </a:p>
        </p:txBody>
      </p:sp>
      <p:grpSp>
        <p:nvGrpSpPr>
          <p:cNvPr id="37894" name="Group 24"/>
          <p:cNvGrpSpPr>
            <a:grpSpLocks/>
          </p:cNvGrpSpPr>
          <p:nvPr/>
        </p:nvGrpSpPr>
        <p:grpSpPr bwMode="auto">
          <a:xfrm>
            <a:off x="533400" y="1219200"/>
            <a:ext cx="8305800" cy="1190625"/>
            <a:chOff x="336" y="768"/>
            <a:chExt cx="5232" cy="750"/>
          </a:xfrm>
        </p:grpSpPr>
        <p:sp>
          <p:nvSpPr>
            <p:cNvPr id="37958" name="Text Box 5"/>
            <p:cNvSpPr txBox="1">
              <a:spLocks noChangeArrowheads="1"/>
            </p:cNvSpPr>
            <p:nvPr/>
          </p:nvSpPr>
          <p:spPr bwMode="auto">
            <a:xfrm>
              <a:off x="336" y="768"/>
              <a:ext cx="9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5918BB"/>
                  </a:solidFill>
                </a:rPr>
                <a:t>PROBLEM: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  <p:sp>
          <p:nvSpPr>
            <p:cNvPr id="37959" name="Text Box 9"/>
            <p:cNvSpPr txBox="1">
              <a:spLocks noChangeArrowheads="1"/>
            </p:cNvSpPr>
            <p:nvPr/>
          </p:nvSpPr>
          <p:spPr bwMode="auto">
            <a:xfrm>
              <a:off x="1296" y="768"/>
              <a:ext cx="427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Cyclopropane is the smallest cyclic hydrocarbon.  Because its 60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o</a:t>
              </a:r>
              <a:r>
                <a:rPr lang="en-US" altLang="en-US">
                  <a:solidFill>
                    <a:srgbClr val="000000"/>
                  </a:solidFill>
                </a:rPr>
                <a:t> bond angles allow poor orbital overlap, its bonds are weak.  As a result, it is thermally unstable and rearranges to propene at 1000 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o</a:t>
              </a:r>
              <a:r>
                <a:rPr lang="en-US" altLang="en-US">
                  <a:solidFill>
                    <a:srgbClr val="000000"/>
                  </a:solidFill>
                </a:rPr>
                <a:t>C via the following first-order reaction:</a:t>
              </a:r>
            </a:p>
          </p:txBody>
        </p:sp>
      </p:grpSp>
      <p:sp>
        <p:nvSpPr>
          <p:cNvPr id="37895" name="Line 29"/>
          <p:cNvSpPr>
            <a:spLocks noChangeShapeType="1"/>
          </p:cNvSpPr>
          <p:nvPr/>
        </p:nvSpPr>
        <p:spPr bwMode="auto">
          <a:xfrm flipV="1">
            <a:off x="3238500" y="2641600"/>
            <a:ext cx="127000" cy="2286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6" name="Line 30"/>
          <p:cNvSpPr>
            <a:spLocks noChangeShapeType="1"/>
          </p:cNvSpPr>
          <p:nvPr/>
        </p:nvSpPr>
        <p:spPr bwMode="auto">
          <a:xfrm flipH="1">
            <a:off x="3289300" y="2997200"/>
            <a:ext cx="266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7" name="Rectangle 31"/>
          <p:cNvSpPr>
            <a:spLocks noChangeArrowheads="1"/>
          </p:cNvSpPr>
          <p:nvPr/>
        </p:nvSpPr>
        <p:spPr bwMode="auto">
          <a:xfrm>
            <a:off x="3289300" y="2984500"/>
            <a:ext cx="279400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7898" name="Freeform 32"/>
          <p:cNvSpPr>
            <a:spLocks/>
          </p:cNvSpPr>
          <p:nvPr/>
        </p:nvSpPr>
        <p:spPr bwMode="auto">
          <a:xfrm>
            <a:off x="3492500" y="2679700"/>
            <a:ext cx="139700" cy="203200"/>
          </a:xfrm>
          <a:custGeom>
            <a:avLst/>
            <a:gdLst>
              <a:gd name="T0" fmla="*/ 139700 w 88"/>
              <a:gd name="T1" fmla="*/ 203200 h 128"/>
              <a:gd name="T2" fmla="*/ 114300 w 88"/>
              <a:gd name="T3" fmla="*/ 203200 h 128"/>
              <a:gd name="T4" fmla="*/ 0 w 88"/>
              <a:gd name="T5" fmla="*/ 12700 h 128"/>
              <a:gd name="T6" fmla="*/ 25400 w 88"/>
              <a:gd name="T7" fmla="*/ 0 h 128"/>
              <a:gd name="T8" fmla="*/ 139700 w 88"/>
              <a:gd name="T9" fmla="*/ 203200 h 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" h="128">
                <a:moveTo>
                  <a:pt x="88" y="128"/>
                </a:moveTo>
                <a:lnTo>
                  <a:pt x="72" y="128"/>
                </a:lnTo>
                <a:lnTo>
                  <a:pt x="0" y="8"/>
                </a:lnTo>
                <a:lnTo>
                  <a:pt x="16" y="0"/>
                </a:lnTo>
                <a:lnTo>
                  <a:pt x="88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9" name="Line 33"/>
          <p:cNvSpPr>
            <a:spLocks noChangeShapeType="1"/>
          </p:cNvSpPr>
          <p:nvPr/>
        </p:nvSpPr>
        <p:spPr bwMode="auto">
          <a:xfrm>
            <a:off x="3505200" y="2692400"/>
            <a:ext cx="114300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37900" name="Group 37"/>
          <p:cNvGrpSpPr>
            <a:grpSpLocks/>
          </p:cNvGrpSpPr>
          <p:nvPr/>
        </p:nvGrpSpPr>
        <p:grpSpPr bwMode="auto">
          <a:xfrm>
            <a:off x="4533900" y="2857500"/>
            <a:ext cx="711200" cy="114300"/>
            <a:chOff x="2856" y="1800"/>
            <a:chExt cx="448" cy="72"/>
          </a:xfrm>
        </p:grpSpPr>
        <p:sp>
          <p:nvSpPr>
            <p:cNvPr id="37955" name="Freeform 34"/>
            <p:cNvSpPr>
              <a:spLocks/>
            </p:cNvSpPr>
            <p:nvPr/>
          </p:nvSpPr>
          <p:spPr bwMode="auto">
            <a:xfrm>
              <a:off x="3168" y="1800"/>
              <a:ext cx="136" cy="72"/>
            </a:xfrm>
            <a:custGeom>
              <a:avLst/>
              <a:gdLst>
                <a:gd name="T0" fmla="*/ 136 w 136"/>
                <a:gd name="T1" fmla="*/ 40 h 72"/>
                <a:gd name="T2" fmla="*/ 0 w 136"/>
                <a:gd name="T3" fmla="*/ 72 h 72"/>
                <a:gd name="T4" fmla="*/ 16 w 136"/>
                <a:gd name="T5" fmla="*/ 40 h 72"/>
                <a:gd name="T6" fmla="*/ 0 w 136"/>
                <a:gd name="T7" fmla="*/ 0 h 72"/>
                <a:gd name="T8" fmla="*/ 136 w 136"/>
                <a:gd name="T9" fmla="*/ 4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72">
                  <a:moveTo>
                    <a:pt x="136" y="40"/>
                  </a:moveTo>
                  <a:lnTo>
                    <a:pt x="0" y="72"/>
                  </a:lnTo>
                  <a:lnTo>
                    <a:pt x="16" y="40"/>
                  </a:lnTo>
                  <a:lnTo>
                    <a:pt x="0" y="0"/>
                  </a:lnTo>
                  <a:lnTo>
                    <a:pt x="13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956" name="Rectangle 35"/>
            <p:cNvSpPr>
              <a:spLocks noChangeArrowheads="1"/>
            </p:cNvSpPr>
            <p:nvPr/>
          </p:nvSpPr>
          <p:spPr bwMode="auto">
            <a:xfrm>
              <a:off x="2856" y="1832"/>
              <a:ext cx="328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57" name="Line 36"/>
            <p:cNvSpPr>
              <a:spLocks noChangeShapeType="1"/>
            </p:cNvSpPr>
            <p:nvPr/>
          </p:nvSpPr>
          <p:spPr bwMode="auto">
            <a:xfrm flipH="1">
              <a:off x="2864" y="1840"/>
              <a:ext cx="3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901" name="Line 38"/>
          <p:cNvSpPr>
            <a:spLocks noChangeShapeType="1"/>
          </p:cNvSpPr>
          <p:nvPr/>
        </p:nvSpPr>
        <p:spPr bwMode="auto">
          <a:xfrm flipH="1">
            <a:off x="5880100" y="2895600"/>
            <a:ext cx="1397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902" name="Rectangle 39"/>
          <p:cNvSpPr>
            <a:spLocks noChangeArrowheads="1"/>
          </p:cNvSpPr>
          <p:nvPr/>
        </p:nvSpPr>
        <p:spPr bwMode="auto">
          <a:xfrm>
            <a:off x="5880100" y="2882900"/>
            <a:ext cx="152400" cy="254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7903" name="Group 44"/>
          <p:cNvGrpSpPr>
            <a:grpSpLocks/>
          </p:cNvGrpSpPr>
          <p:nvPr/>
        </p:nvGrpSpPr>
        <p:grpSpPr bwMode="auto">
          <a:xfrm>
            <a:off x="6426200" y="2844800"/>
            <a:ext cx="190500" cy="101600"/>
            <a:chOff x="4048" y="1792"/>
            <a:chExt cx="120" cy="64"/>
          </a:xfrm>
        </p:grpSpPr>
        <p:sp>
          <p:nvSpPr>
            <p:cNvPr id="37951" name="Line 40"/>
            <p:cNvSpPr>
              <a:spLocks noChangeShapeType="1"/>
            </p:cNvSpPr>
            <p:nvPr/>
          </p:nvSpPr>
          <p:spPr bwMode="auto">
            <a:xfrm flipH="1">
              <a:off x="4048" y="1800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952" name="Rectangle 41"/>
            <p:cNvSpPr>
              <a:spLocks noChangeArrowheads="1"/>
            </p:cNvSpPr>
            <p:nvPr/>
          </p:nvSpPr>
          <p:spPr bwMode="auto">
            <a:xfrm>
              <a:off x="4048" y="1792"/>
              <a:ext cx="12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53" name="Rectangle 42"/>
            <p:cNvSpPr>
              <a:spLocks noChangeArrowheads="1"/>
            </p:cNvSpPr>
            <p:nvPr/>
          </p:nvSpPr>
          <p:spPr bwMode="auto">
            <a:xfrm>
              <a:off x="4048" y="1840"/>
              <a:ext cx="12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54" name="Line 43"/>
            <p:cNvSpPr>
              <a:spLocks noChangeShapeType="1"/>
            </p:cNvSpPr>
            <p:nvPr/>
          </p:nvSpPr>
          <p:spPr bwMode="auto">
            <a:xfrm flipH="1">
              <a:off x="4048" y="1848"/>
              <a:ext cx="11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7904" name="Group 48"/>
          <p:cNvGrpSpPr>
            <a:grpSpLocks/>
          </p:cNvGrpSpPr>
          <p:nvPr/>
        </p:nvGrpSpPr>
        <p:grpSpPr bwMode="auto">
          <a:xfrm>
            <a:off x="3359150" y="2432050"/>
            <a:ext cx="430213" cy="301625"/>
            <a:chOff x="2116" y="1532"/>
            <a:chExt cx="271" cy="190"/>
          </a:xfrm>
        </p:grpSpPr>
        <p:sp>
          <p:nvSpPr>
            <p:cNvPr id="37948" name="Rectangle 45"/>
            <p:cNvSpPr>
              <a:spLocks noChangeArrowheads="1"/>
            </p:cNvSpPr>
            <p:nvPr/>
          </p:nvSpPr>
          <p:spPr bwMode="auto">
            <a:xfrm>
              <a:off x="2116" y="1532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7949" name="Rectangle 46"/>
            <p:cNvSpPr>
              <a:spLocks noChangeArrowheads="1"/>
            </p:cNvSpPr>
            <p:nvPr/>
          </p:nvSpPr>
          <p:spPr bwMode="auto">
            <a:xfrm>
              <a:off x="2219" y="1532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7950" name="Rectangle 47"/>
            <p:cNvSpPr>
              <a:spLocks noChangeArrowheads="1"/>
            </p:cNvSpPr>
            <p:nvPr/>
          </p:nvSpPr>
          <p:spPr bwMode="auto">
            <a:xfrm>
              <a:off x="2324" y="158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7905" name="Group 52"/>
          <p:cNvGrpSpPr>
            <a:grpSpLocks/>
          </p:cNvGrpSpPr>
          <p:nvPr/>
        </p:nvGrpSpPr>
        <p:grpSpPr bwMode="auto">
          <a:xfrm>
            <a:off x="2838450" y="2876550"/>
            <a:ext cx="533400" cy="301625"/>
            <a:chOff x="1788" y="1812"/>
            <a:chExt cx="336" cy="190"/>
          </a:xfrm>
        </p:grpSpPr>
        <p:sp>
          <p:nvSpPr>
            <p:cNvPr id="37945" name="Rectangle 49"/>
            <p:cNvSpPr>
              <a:spLocks noChangeArrowheads="1"/>
            </p:cNvSpPr>
            <p:nvPr/>
          </p:nvSpPr>
          <p:spPr bwMode="auto">
            <a:xfrm>
              <a:off x="1788" y="1812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7946" name="Rectangle 50"/>
            <p:cNvSpPr>
              <a:spLocks noChangeArrowheads="1"/>
            </p:cNvSpPr>
            <p:nvPr/>
          </p:nvSpPr>
          <p:spPr bwMode="auto">
            <a:xfrm>
              <a:off x="1892" y="186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47" name="Rectangle 51"/>
            <p:cNvSpPr>
              <a:spLocks noChangeArrowheads="1"/>
            </p:cNvSpPr>
            <p:nvPr/>
          </p:nvSpPr>
          <p:spPr bwMode="auto">
            <a:xfrm>
              <a:off x="1956" y="1812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</p:grpSp>
      <p:grpSp>
        <p:nvGrpSpPr>
          <p:cNvPr id="37906" name="Group 56"/>
          <p:cNvGrpSpPr>
            <a:grpSpLocks/>
          </p:cNvGrpSpPr>
          <p:nvPr/>
        </p:nvGrpSpPr>
        <p:grpSpPr bwMode="auto">
          <a:xfrm>
            <a:off x="3613150" y="2876550"/>
            <a:ext cx="430213" cy="301625"/>
            <a:chOff x="2276" y="1812"/>
            <a:chExt cx="271" cy="190"/>
          </a:xfrm>
        </p:grpSpPr>
        <p:sp>
          <p:nvSpPr>
            <p:cNvPr id="37942" name="Rectangle 53"/>
            <p:cNvSpPr>
              <a:spLocks noChangeArrowheads="1"/>
            </p:cNvSpPr>
            <p:nvPr/>
          </p:nvSpPr>
          <p:spPr bwMode="auto">
            <a:xfrm>
              <a:off x="2276" y="1812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7943" name="Rectangle 54"/>
            <p:cNvSpPr>
              <a:spLocks noChangeArrowheads="1"/>
            </p:cNvSpPr>
            <p:nvPr/>
          </p:nvSpPr>
          <p:spPr bwMode="auto">
            <a:xfrm>
              <a:off x="2379" y="1812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7944" name="Rectangle 55"/>
            <p:cNvSpPr>
              <a:spLocks noChangeArrowheads="1"/>
            </p:cNvSpPr>
            <p:nvPr/>
          </p:nvSpPr>
          <p:spPr bwMode="auto">
            <a:xfrm>
              <a:off x="2484" y="1868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7907" name="Group 60"/>
          <p:cNvGrpSpPr>
            <a:grpSpLocks/>
          </p:cNvGrpSpPr>
          <p:nvPr/>
        </p:nvGrpSpPr>
        <p:grpSpPr bwMode="auto">
          <a:xfrm>
            <a:off x="4184650" y="2800350"/>
            <a:ext cx="368300" cy="254000"/>
            <a:chOff x="2636" y="1764"/>
            <a:chExt cx="232" cy="160"/>
          </a:xfrm>
        </p:grpSpPr>
        <p:sp>
          <p:nvSpPr>
            <p:cNvPr id="37939" name="Rectangle 57"/>
            <p:cNvSpPr>
              <a:spLocks noChangeArrowheads="1"/>
            </p:cNvSpPr>
            <p:nvPr/>
          </p:nvSpPr>
          <p:spPr bwMode="auto">
            <a:xfrm>
              <a:off x="2636" y="1764"/>
              <a:ext cx="1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37940" name="Rectangle 58"/>
            <p:cNvSpPr>
              <a:spLocks noChangeArrowheads="1"/>
            </p:cNvSpPr>
            <p:nvPr/>
          </p:nvSpPr>
          <p:spPr bwMode="auto">
            <a:xfrm>
              <a:off x="2684" y="1780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41" name="Rectangle 59"/>
            <p:cNvSpPr>
              <a:spLocks noChangeArrowheads="1"/>
            </p:cNvSpPr>
            <p:nvPr/>
          </p:nvSpPr>
          <p:spPr bwMode="auto">
            <a:xfrm>
              <a:off x="2756" y="1764"/>
              <a:ext cx="1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37908" name="Rectangle 61"/>
          <p:cNvSpPr>
            <a:spLocks noChangeArrowheads="1"/>
          </p:cNvSpPr>
          <p:nvPr/>
        </p:nvSpPr>
        <p:spPr bwMode="auto">
          <a:xfrm>
            <a:off x="4800600" y="2667000"/>
            <a:ext cx="13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7909" name="Group 65"/>
          <p:cNvGrpSpPr>
            <a:grpSpLocks/>
          </p:cNvGrpSpPr>
          <p:nvPr/>
        </p:nvGrpSpPr>
        <p:grpSpPr bwMode="auto">
          <a:xfrm>
            <a:off x="5429250" y="2787650"/>
            <a:ext cx="533400" cy="301625"/>
            <a:chOff x="3420" y="1756"/>
            <a:chExt cx="336" cy="190"/>
          </a:xfrm>
        </p:grpSpPr>
        <p:sp>
          <p:nvSpPr>
            <p:cNvPr id="37936" name="Rectangle 62"/>
            <p:cNvSpPr>
              <a:spLocks noChangeArrowheads="1"/>
            </p:cNvSpPr>
            <p:nvPr/>
          </p:nvSpPr>
          <p:spPr bwMode="auto">
            <a:xfrm>
              <a:off x="3420" y="1756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7937" name="Rectangle 63"/>
            <p:cNvSpPr>
              <a:spLocks noChangeArrowheads="1"/>
            </p:cNvSpPr>
            <p:nvPr/>
          </p:nvSpPr>
          <p:spPr bwMode="auto">
            <a:xfrm>
              <a:off x="3524" y="181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8" name="Rectangle 64"/>
            <p:cNvSpPr>
              <a:spLocks noChangeArrowheads="1"/>
            </p:cNvSpPr>
            <p:nvPr/>
          </p:nvSpPr>
          <p:spPr bwMode="auto">
            <a:xfrm>
              <a:off x="3588" y="1756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</p:grpSp>
      <p:grpSp>
        <p:nvGrpSpPr>
          <p:cNvPr id="37910" name="Group 68"/>
          <p:cNvGrpSpPr>
            <a:grpSpLocks/>
          </p:cNvGrpSpPr>
          <p:nvPr/>
        </p:nvGrpSpPr>
        <p:grpSpPr bwMode="auto">
          <a:xfrm>
            <a:off x="6076950" y="2787650"/>
            <a:ext cx="430213" cy="228600"/>
            <a:chOff x="3828" y="1756"/>
            <a:chExt cx="271" cy="144"/>
          </a:xfrm>
        </p:grpSpPr>
        <p:sp>
          <p:nvSpPr>
            <p:cNvPr id="37934" name="Rectangle 66"/>
            <p:cNvSpPr>
              <a:spLocks noChangeArrowheads="1"/>
            </p:cNvSpPr>
            <p:nvPr/>
          </p:nvSpPr>
          <p:spPr bwMode="auto">
            <a:xfrm>
              <a:off x="3828" y="1756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7935" name="Rectangle 67"/>
            <p:cNvSpPr>
              <a:spLocks noChangeArrowheads="1"/>
            </p:cNvSpPr>
            <p:nvPr/>
          </p:nvSpPr>
          <p:spPr bwMode="auto">
            <a:xfrm>
              <a:off x="3931" y="1756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7911" name="Group 72"/>
          <p:cNvGrpSpPr>
            <a:grpSpLocks/>
          </p:cNvGrpSpPr>
          <p:nvPr/>
        </p:nvGrpSpPr>
        <p:grpSpPr bwMode="auto">
          <a:xfrm>
            <a:off x="6661150" y="2787650"/>
            <a:ext cx="430213" cy="301625"/>
            <a:chOff x="4196" y="1756"/>
            <a:chExt cx="271" cy="190"/>
          </a:xfrm>
        </p:grpSpPr>
        <p:sp>
          <p:nvSpPr>
            <p:cNvPr id="37931" name="Rectangle 69"/>
            <p:cNvSpPr>
              <a:spLocks noChangeArrowheads="1"/>
            </p:cNvSpPr>
            <p:nvPr/>
          </p:nvSpPr>
          <p:spPr bwMode="auto">
            <a:xfrm>
              <a:off x="4196" y="1756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37932" name="Rectangle 70"/>
            <p:cNvSpPr>
              <a:spLocks noChangeArrowheads="1"/>
            </p:cNvSpPr>
            <p:nvPr/>
          </p:nvSpPr>
          <p:spPr bwMode="auto">
            <a:xfrm>
              <a:off x="4299" y="1756"/>
              <a:ext cx="16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37933" name="Rectangle 71"/>
            <p:cNvSpPr>
              <a:spLocks noChangeArrowheads="1"/>
            </p:cNvSpPr>
            <p:nvPr/>
          </p:nvSpPr>
          <p:spPr bwMode="auto">
            <a:xfrm>
              <a:off x="4404" y="1812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7912" name="Group 76"/>
          <p:cNvGrpSpPr>
            <a:grpSpLocks/>
          </p:cNvGrpSpPr>
          <p:nvPr/>
        </p:nvGrpSpPr>
        <p:grpSpPr bwMode="auto">
          <a:xfrm>
            <a:off x="7181850" y="2762250"/>
            <a:ext cx="368300" cy="254000"/>
            <a:chOff x="4524" y="1740"/>
            <a:chExt cx="232" cy="160"/>
          </a:xfrm>
        </p:grpSpPr>
        <p:sp>
          <p:nvSpPr>
            <p:cNvPr id="37928" name="Rectangle 73"/>
            <p:cNvSpPr>
              <a:spLocks noChangeArrowheads="1"/>
            </p:cNvSpPr>
            <p:nvPr/>
          </p:nvSpPr>
          <p:spPr bwMode="auto">
            <a:xfrm>
              <a:off x="4524" y="1740"/>
              <a:ext cx="1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37929" name="Rectangle 74"/>
            <p:cNvSpPr>
              <a:spLocks noChangeArrowheads="1"/>
            </p:cNvSpPr>
            <p:nvPr/>
          </p:nvSpPr>
          <p:spPr bwMode="auto">
            <a:xfrm>
              <a:off x="4572" y="1756"/>
              <a:ext cx="1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30" name="Rectangle 75"/>
            <p:cNvSpPr>
              <a:spLocks noChangeArrowheads="1"/>
            </p:cNvSpPr>
            <p:nvPr/>
          </p:nvSpPr>
          <p:spPr bwMode="auto">
            <a:xfrm>
              <a:off x="4644" y="1740"/>
              <a:ext cx="11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37913" name="Text Box 11"/>
          <p:cNvSpPr txBox="1">
            <a:spLocks noChangeArrowheads="1"/>
          </p:cNvSpPr>
          <p:nvPr/>
        </p:nvSpPr>
        <p:spPr bwMode="auto">
          <a:xfrm>
            <a:off x="609600" y="3200400"/>
            <a:ext cx="807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The rate constant is 9.2 s</a:t>
            </a:r>
            <a:r>
              <a:rPr lang="en-US" altLang="en-US" sz="2400" b="1" baseline="30000">
                <a:solidFill>
                  <a:srgbClr val="000000"/>
                </a:solidFill>
              </a:rPr>
              <a:t>-</a:t>
            </a:r>
            <a:r>
              <a:rPr lang="en-US" altLang="en-US" sz="2000" b="1" baseline="30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.  </a:t>
            </a:r>
            <a:r>
              <a:rPr lang="en-US" altLang="en-US" b="1">
                <a:solidFill>
                  <a:srgbClr val="000000"/>
                </a:solidFill>
              </a:rPr>
              <a:t>(a)</a:t>
            </a:r>
            <a:r>
              <a:rPr lang="en-US" altLang="en-US">
                <a:solidFill>
                  <a:srgbClr val="000000"/>
                </a:solidFill>
              </a:rPr>
              <a:t> What is the half-life of the reaction?  </a:t>
            </a:r>
            <a:r>
              <a:rPr lang="en-US" altLang="en-US" b="1">
                <a:solidFill>
                  <a:srgbClr val="000000"/>
                </a:solidFill>
              </a:rPr>
              <a:t>(b)</a:t>
            </a:r>
            <a:r>
              <a:rPr lang="en-US" altLang="en-US">
                <a:solidFill>
                  <a:srgbClr val="000000"/>
                </a:solidFill>
              </a:rPr>
              <a:t>  How long does it take for [cyclopropane] to reach one-quarter of its initial value?</a:t>
            </a: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1524000" y="4038600"/>
            <a:ext cx="7010400" cy="671513"/>
            <a:chOff x="960" y="2544"/>
            <a:chExt cx="4416" cy="423"/>
          </a:xfrm>
        </p:grpSpPr>
        <p:grpSp>
          <p:nvGrpSpPr>
            <p:cNvPr id="37922" name="Group 25"/>
            <p:cNvGrpSpPr>
              <a:grpSpLocks/>
            </p:cNvGrpSpPr>
            <p:nvPr/>
          </p:nvGrpSpPr>
          <p:grpSpPr bwMode="auto">
            <a:xfrm>
              <a:off x="960" y="2544"/>
              <a:ext cx="2640" cy="423"/>
              <a:chOff x="960" y="2544"/>
              <a:chExt cx="2640" cy="423"/>
            </a:xfrm>
          </p:grpSpPr>
          <p:sp>
            <p:nvSpPr>
              <p:cNvPr id="37924" name="Text Box 12"/>
              <p:cNvSpPr txBox="1">
                <a:spLocks noChangeArrowheads="1"/>
              </p:cNvSpPr>
              <p:nvPr/>
            </p:nvSpPr>
            <p:spPr bwMode="auto">
              <a:xfrm>
                <a:off x="960" y="2640"/>
                <a:ext cx="21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Use the half-life equation, </a:t>
                </a:r>
                <a:r>
                  <a:rPr lang="en-US" altLang="en-US" i="1">
                    <a:solidFill>
                      <a:srgbClr val="000000"/>
                    </a:solidFill>
                  </a:rPr>
                  <a:t>t</a:t>
                </a:r>
                <a:r>
                  <a:rPr lang="en-US" altLang="en-US" sz="2000" b="1" baseline="-22000">
                    <a:solidFill>
                      <a:srgbClr val="000000"/>
                    </a:solidFill>
                  </a:rPr>
                  <a:t>1/2</a:t>
                </a:r>
                <a:r>
                  <a:rPr lang="en-US" altLang="en-US">
                    <a:solidFill>
                      <a:srgbClr val="000000"/>
                    </a:solidFill>
                  </a:rPr>
                  <a:t> = </a:t>
                </a:r>
              </a:p>
            </p:txBody>
          </p:sp>
          <p:sp>
            <p:nvSpPr>
              <p:cNvPr id="37925" name="Text Box 13"/>
              <p:cNvSpPr txBox="1">
                <a:spLocks noChangeArrowheads="1"/>
              </p:cNvSpPr>
              <p:nvPr/>
            </p:nvSpPr>
            <p:spPr bwMode="auto">
              <a:xfrm>
                <a:off x="3072" y="2544"/>
                <a:ext cx="5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</a:rPr>
                  <a:t>0.693</a:t>
                </a:r>
              </a:p>
            </p:txBody>
          </p:sp>
          <p:sp>
            <p:nvSpPr>
              <p:cNvPr id="37926" name="Text Box 14"/>
              <p:cNvSpPr txBox="1">
                <a:spLocks noChangeArrowheads="1"/>
              </p:cNvSpPr>
              <p:nvPr/>
            </p:nvSpPr>
            <p:spPr bwMode="auto">
              <a:xfrm>
                <a:off x="3168" y="2736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i="1">
                    <a:solidFill>
                      <a:srgbClr val="000000"/>
                    </a:solidFill>
                  </a:rPr>
                  <a:t>k</a:t>
                </a:r>
              </a:p>
            </p:txBody>
          </p:sp>
          <p:sp>
            <p:nvSpPr>
              <p:cNvPr id="37927" name="Line 15"/>
              <p:cNvSpPr>
                <a:spLocks noChangeShapeType="1"/>
              </p:cNvSpPr>
              <p:nvPr/>
            </p:nvSpPr>
            <p:spPr bwMode="auto">
              <a:xfrm>
                <a:off x="3120" y="2760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37923" name="Text Box 16"/>
            <p:cNvSpPr txBox="1">
              <a:spLocks noChangeArrowheads="1"/>
            </p:cNvSpPr>
            <p:nvPr/>
          </p:nvSpPr>
          <p:spPr bwMode="auto">
            <a:xfrm>
              <a:off x="3552" y="2640"/>
              <a:ext cx="18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, to find the half-life.  </a:t>
              </a:r>
            </a:p>
          </p:txBody>
        </p:sp>
      </p:grpSp>
      <p:sp>
        <p:nvSpPr>
          <p:cNvPr id="37915" name="Text Box 17"/>
          <p:cNvSpPr txBox="1">
            <a:spLocks noChangeArrowheads="1"/>
          </p:cNvSpPr>
          <p:nvPr/>
        </p:nvSpPr>
        <p:spPr bwMode="auto">
          <a:xfrm>
            <a:off x="1524000" y="4572000"/>
            <a:ext cx="746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One-quarter of the initial value means </a:t>
            </a:r>
            <a:r>
              <a:rPr lang="en-US" altLang="en-US">
                <a:solidFill>
                  <a:srgbClr val="ED181E"/>
                </a:solidFill>
              </a:rPr>
              <a:t>two</a:t>
            </a:r>
            <a:r>
              <a:rPr lang="en-US" altLang="en-US">
                <a:solidFill>
                  <a:srgbClr val="000000"/>
                </a:solidFill>
              </a:rPr>
              <a:t> half-lives have passed.</a:t>
            </a:r>
          </a:p>
        </p:txBody>
      </p:sp>
      <p:grpSp>
        <p:nvGrpSpPr>
          <p:cNvPr id="37916" name="Group 27"/>
          <p:cNvGrpSpPr>
            <a:grpSpLocks/>
          </p:cNvGrpSpPr>
          <p:nvPr/>
        </p:nvGrpSpPr>
        <p:grpSpPr bwMode="auto">
          <a:xfrm>
            <a:off x="304800" y="5486400"/>
            <a:ext cx="3810000" cy="366713"/>
            <a:chOff x="192" y="3456"/>
            <a:chExt cx="2304" cy="231"/>
          </a:xfrm>
        </p:grpSpPr>
        <p:sp>
          <p:nvSpPr>
            <p:cNvPr id="37920" name="Text Box 18"/>
            <p:cNvSpPr txBox="1">
              <a:spLocks noChangeArrowheads="1"/>
            </p:cNvSpPr>
            <p:nvPr/>
          </p:nvSpPr>
          <p:spPr bwMode="auto">
            <a:xfrm>
              <a:off x="528" y="3456"/>
              <a:ext cx="19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</a:rPr>
                <a:t>t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1/2</a:t>
              </a:r>
              <a:r>
                <a:rPr lang="en-US" altLang="en-US">
                  <a:solidFill>
                    <a:srgbClr val="000000"/>
                  </a:solidFill>
                </a:rPr>
                <a:t> = 0.693 / 9.2 s</a:t>
              </a:r>
              <a:r>
                <a:rPr lang="en-US" altLang="en-US" sz="2400" b="1" baseline="30000">
                  <a:solidFill>
                    <a:srgbClr val="000000"/>
                  </a:solidFill>
                </a:rPr>
                <a:t>-</a:t>
              </a:r>
              <a:r>
                <a:rPr lang="en-US" altLang="en-US" sz="2000" b="1" baseline="30000">
                  <a:solidFill>
                    <a:srgbClr val="000000"/>
                  </a:solidFill>
                </a:rPr>
                <a:t>1</a:t>
              </a:r>
              <a:r>
                <a:rPr lang="en-US" altLang="en-US">
                  <a:solidFill>
                    <a:srgbClr val="000000"/>
                  </a:solidFill>
                </a:rPr>
                <a:t> = </a:t>
              </a:r>
              <a:r>
                <a:rPr lang="en-US" altLang="en-US">
                  <a:solidFill>
                    <a:srgbClr val="ED181E"/>
                  </a:solidFill>
                </a:rPr>
                <a:t>0.075 s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21" name="Text Box 20"/>
            <p:cNvSpPr txBox="1">
              <a:spLocks noChangeArrowheads="1"/>
            </p:cNvSpPr>
            <p:nvPr/>
          </p:nvSpPr>
          <p:spPr bwMode="auto">
            <a:xfrm>
              <a:off x="192" y="34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(a)</a:t>
              </a:r>
            </a:p>
          </p:txBody>
        </p:sp>
      </p:grpSp>
      <p:grpSp>
        <p:nvGrpSpPr>
          <p:cNvPr id="37917" name="Group 28"/>
          <p:cNvGrpSpPr>
            <a:grpSpLocks/>
          </p:cNvGrpSpPr>
          <p:nvPr/>
        </p:nvGrpSpPr>
        <p:grpSpPr bwMode="auto">
          <a:xfrm>
            <a:off x="4191000" y="5486400"/>
            <a:ext cx="4419600" cy="366713"/>
            <a:chOff x="2496" y="3456"/>
            <a:chExt cx="2784" cy="231"/>
          </a:xfrm>
        </p:grpSpPr>
        <p:sp>
          <p:nvSpPr>
            <p:cNvPr id="37918" name="Text Box 19"/>
            <p:cNvSpPr txBox="1">
              <a:spLocks noChangeArrowheads="1"/>
            </p:cNvSpPr>
            <p:nvPr/>
          </p:nvSpPr>
          <p:spPr bwMode="auto">
            <a:xfrm>
              <a:off x="2832" y="3456"/>
              <a:ext cx="24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 </a:t>
              </a:r>
              <a:r>
                <a:rPr lang="en-US" altLang="en-US" i="1">
                  <a:solidFill>
                    <a:srgbClr val="000000"/>
                  </a:solidFill>
                </a:rPr>
                <a:t>t</a:t>
              </a:r>
              <a:r>
                <a:rPr lang="en-US" altLang="en-US" sz="2000" b="1" baseline="-22000">
                  <a:solidFill>
                    <a:srgbClr val="000000"/>
                  </a:solidFill>
                </a:rPr>
                <a:t>1/2</a:t>
              </a:r>
              <a:r>
                <a:rPr lang="en-US" altLang="en-US">
                  <a:solidFill>
                    <a:srgbClr val="000000"/>
                  </a:solidFill>
                </a:rPr>
                <a:t> = 2 (0.075 s) = </a:t>
              </a:r>
              <a:r>
                <a:rPr lang="en-US" altLang="en-US">
                  <a:solidFill>
                    <a:srgbClr val="ED181E"/>
                  </a:solidFill>
                </a:rPr>
                <a:t>0.15 s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919" name="Text Box 21"/>
            <p:cNvSpPr txBox="1">
              <a:spLocks noChangeArrowheads="1"/>
            </p:cNvSpPr>
            <p:nvPr/>
          </p:nvSpPr>
          <p:spPr bwMode="auto">
            <a:xfrm>
              <a:off x="2496" y="34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0000"/>
                  </a:solidFill>
                </a:rPr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4502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descr="Recycled paper"/>
          <p:cNvSpPr>
            <a:spLocks noChangeArrowheads="1"/>
          </p:cNvSpPr>
          <p:nvPr/>
        </p:nvSpPr>
        <p:spPr bwMode="auto">
          <a:xfrm>
            <a:off x="2667000" y="4038600"/>
            <a:ext cx="1676400" cy="3667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 sz="2000" b="1" baseline="-16000">
                <a:solidFill>
                  <a:srgbClr val="000000"/>
                </a:solidFill>
              </a:rPr>
              <a:t>1/2   </a:t>
            </a:r>
            <a:r>
              <a:rPr lang="en-US" altLang="en-US">
                <a:solidFill>
                  <a:srgbClr val="000000"/>
                </a:solidFill>
              </a:rPr>
              <a:t>=   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/2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38915" name="Rectangle 3" descr="Recycled paper"/>
          <p:cNvSpPr>
            <a:spLocks noChangeArrowheads="1"/>
          </p:cNvSpPr>
          <p:nvPr/>
        </p:nvSpPr>
        <p:spPr bwMode="auto">
          <a:xfrm>
            <a:off x="2743200" y="2362200"/>
            <a:ext cx="1524000" cy="366713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t</a:t>
            </a:r>
            <a:r>
              <a:rPr lang="en-US" altLang="en-US" sz="2000" b="1" baseline="-16000">
                <a:solidFill>
                  <a:srgbClr val="000000"/>
                </a:solidFill>
              </a:rPr>
              <a:t>1/2  </a:t>
            </a:r>
            <a:r>
              <a:rPr lang="en-US" altLang="en-US">
                <a:solidFill>
                  <a:srgbClr val="000000"/>
                </a:solidFill>
              </a:rPr>
              <a:t>= 1/</a:t>
            </a:r>
            <a:r>
              <a:rPr lang="en-US" altLang="en-US" i="1">
                <a:solidFill>
                  <a:srgbClr val="000000"/>
                </a:solidFill>
              </a:rPr>
              <a:t>k 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8916" name="Text Box 4" descr="Canvas"/>
          <p:cNvSpPr txBox="1">
            <a:spLocks noChangeArrowheads="1"/>
          </p:cNvSpPr>
          <p:nvPr/>
        </p:nvSpPr>
        <p:spPr bwMode="auto">
          <a:xfrm>
            <a:off x="1905000" y="1295400"/>
            <a:ext cx="5792788" cy="406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Half-Life for Zero and Second Order Reactions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495800" y="2362200"/>
            <a:ext cx="3597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simple second order (rate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28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648200" y="4038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zero order (rate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752600" y="2895600"/>
            <a:ext cx="6267450" cy="366713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As a second order reaction proceeds, the half-life </a:t>
            </a:r>
            <a:r>
              <a:rPr lang="en-US" altLang="en-US">
                <a:solidFill>
                  <a:srgbClr val="ED181E"/>
                </a:solidFill>
              </a:rPr>
              <a:t>increases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746250" y="4495800"/>
            <a:ext cx="6407150" cy="64135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For zero order reactions, </a:t>
            </a:r>
            <a:r>
              <a:rPr lang="en-US" altLang="en-US">
                <a:solidFill>
                  <a:srgbClr val="ED181E"/>
                </a:solidFill>
              </a:rPr>
              <a:t>higher</a:t>
            </a:r>
            <a:r>
              <a:rPr lang="en-US" altLang="en-US">
                <a:solidFill>
                  <a:srgbClr val="000000"/>
                </a:solidFill>
              </a:rPr>
              <a:t> initial reactant concentrations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translate into </a:t>
            </a:r>
            <a:r>
              <a:rPr lang="en-US" altLang="en-US">
                <a:solidFill>
                  <a:srgbClr val="ED181E"/>
                </a:solidFill>
              </a:rPr>
              <a:t>longer</a:t>
            </a:r>
            <a:r>
              <a:rPr lang="en-US" altLang="en-US">
                <a:solidFill>
                  <a:srgbClr val="000000"/>
                </a:solidFill>
              </a:rPr>
              <a:t> half-lives.</a:t>
            </a:r>
          </a:p>
        </p:txBody>
      </p:sp>
    </p:spTree>
    <p:extLst>
      <p:ext uri="{BB962C8B-B14F-4D97-AF65-F5344CB8AC3E}">
        <p14:creationId xmlns:p14="http://schemas.microsoft.com/office/powerpoint/2010/main" val="20976882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5" descr="Pink tissue paper"/>
          <p:cNvSpPr txBox="1">
            <a:spLocks noChangeArrowheads="1"/>
          </p:cNvSpPr>
          <p:nvPr/>
        </p:nvSpPr>
        <p:spPr bwMode="auto">
          <a:xfrm>
            <a:off x="2819400" y="1295400"/>
            <a:ext cx="1295400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zero order</a:t>
            </a:r>
          </a:p>
        </p:txBody>
      </p:sp>
      <p:sp>
        <p:nvSpPr>
          <p:cNvPr id="39939" name="Text Box 6" descr="Pink tissue paper"/>
          <p:cNvSpPr txBox="1">
            <a:spLocks noChangeArrowheads="1"/>
          </p:cNvSpPr>
          <p:nvPr/>
        </p:nvSpPr>
        <p:spPr bwMode="auto">
          <a:xfrm>
            <a:off x="4838700" y="1295400"/>
            <a:ext cx="1257300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first order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9940" name="Text Box 7" descr="Pink tissue paper"/>
          <p:cNvSpPr txBox="1">
            <a:spLocks noChangeArrowheads="1"/>
          </p:cNvSpPr>
          <p:nvPr/>
        </p:nvSpPr>
        <p:spPr bwMode="auto">
          <a:xfrm>
            <a:off x="6858000" y="1295400"/>
            <a:ext cx="1600200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second order</a:t>
            </a:r>
            <a:endParaRPr lang="en-US" altLang="en-US" b="1">
              <a:solidFill>
                <a:srgbClr val="000000"/>
              </a:solidFill>
            </a:endParaRPr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685800" y="1752600"/>
            <a:ext cx="80010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2" name="Text Box 12"/>
          <p:cNvSpPr txBox="1">
            <a:spLocks noChangeArrowheads="1"/>
          </p:cNvSpPr>
          <p:nvPr/>
        </p:nvSpPr>
        <p:spPr bwMode="auto">
          <a:xfrm>
            <a:off x="457200" y="404177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plot for straight line</a:t>
            </a:r>
          </a:p>
        </p:txBody>
      </p:sp>
      <p:sp>
        <p:nvSpPr>
          <p:cNvPr id="39943" name="Text Box 13"/>
          <p:cNvSpPr txBox="1">
            <a:spLocks noChangeArrowheads="1"/>
          </p:cNvSpPr>
          <p:nvPr/>
        </p:nvSpPr>
        <p:spPr bwMode="auto">
          <a:xfrm>
            <a:off x="457200" y="4611688"/>
            <a:ext cx="2362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slope, </a:t>
            </a:r>
            <a:r>
              <a:rPr lang="en-US" altLang="en-US" i="1">
                <a:solidFill>
                  <a:srgbClr val="000000"/>
                </a:solidFill>
              </a:rPr>
              <a:t>y</a:t>
            </a:r>
            <a:r>
              <a:rPr lang="en-US" altLang="en-US">
                <a:solidFill>
                  <a:srgbClr val="000000"/>
                </a:solidFill>
              </a:rPr>
              <a:t>-intercept</a:t>
            </a:r>
          </a:p>
        </p:txBody>
      </p:sp>
      <p:sp>
        <p:nvSpPr>
          <p:cNvPr id="39944" name="Text Box 14"/>
          <p:cNvSpPr txBox="1">
            <a:spLocks noChangeArrowheads="1"/>
          </p:cNvSpPr>
          <p:nvPr/>
        </p:nvSpPr>
        <p:spPr bwMode="auto">
          <a:xfrm>
            <a:off x="457200" y="518160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half-life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57200" y="20574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law</a:t>
            </a:r>
          </a:p>
        </p:txBody>
      </p:sp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2895600" y="2020888"/>
            <a:ext cx="1219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7" name="Text Box 16"/>
          <p:cNvSpPr txBox="1">
            <a:spLocks noChangeArrowheads="1"/>
          </p:cNvSpPr>
          <p:nvPr/>
        </p:nvSpPr>
        <p:spPr bwMode="auto">
          <a:xfrm>
            <a:off x="4876800" y="20574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</a:p>
        </p:txBody>
      </p:sp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6934200" y="2057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=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30000">
                <a:solidFill>
                  <a:srgbClr val="000000"/>
                </a:solidFill>
              </a:rPr>
              <a:t>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49" name="Text Box 10"/>
          <p:cNvSpPr txBox="1">
            <a:spLocks noChangeArrowheads="1"/>
          </p:cNvSpPr>
          <p:nvPr/>
        </p:nvSpPr>
        <p:spPr bwMode="auto">
          <a:xfrm>
            <a:off x="457200" y="262731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units for 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50" name="Text Box 18"/>
          <p:cNvSpPr txBox="1">
            <a:spLocks noChangeArrowheads="1"/>
          </p:cNvSpPr>
          <p:nvPr/>
        </p:nvSpPr>
        <p:spPr bwMode="auto">
          <a:xfrm>
            <a:off x="2895600" y="2590800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mol/L</a:t>
            </a:r>
            <a:r>
              <a:rPr lang="en-US" altLang="en-US" sz="2800" b="1" baseline="24000">
                <a:solidFill>
                  <a:srgbClr val="000000"/>
                </a:solidFill>
              </a:rPr>
              <a:t>.</a:t>
            </a:r>
            <a:r>
              <a:rPr lang="en-US" alt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4876800" y="2627313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1/s</a:t>
            </a:r>
          </a:p>
        </p:txBody>
      </p:sp>
      <p:sp>
        <p:nvSpPr>
          <p:cNvPr id="39952" name="Text Box 20"/>
          <p:cNvSpPr txBox="1">
            <a:spLocks noChangeArrowheads="1"/>
          </p:cNvSpPr>
          <p:nvPr/>
        </p:nvSpPr>
        <p:spPr bwMode="auto">
          <a:xfrm>
            <a:off x="6934200" y="2627313"/>
            <a:ext cx="1371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L/mol</a:t>
            </a:r>
            <a:r>
              <a:rPr lang="en-US" altLang="en-US" sz="2800" b="1" baseline="24000">
                <a:solidFill>
                  <a:srgbClr val="000000"/>
                </a:solidFill>
              </a:rPr>
              <a:t>.</a:t>
            </a:r>
            <a:r>
              <a:rPr lang="en-US" altLang="en-US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39953" name="Text Box 11"/>
          <p:cNvSpPr txBox="1">
            <a:spLocks noChangeArrowheads="1"/>
          </p:cNvSpPr>
          <p:nvPr/>
        </p:nvSpPr>
        <p:spPr bwMode="auto">
          <a:xfrm>
            <a:off x="457200" y="3227388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integrated rate law in straight-line form</a:t>
            </a:r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2895600" y="3163888"/>
            <a:ext cx="129540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</a:p>
          <a:p>
            <a:pPr algn="r"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kt</a:t>
            </a:r>
            <a:r>
              <a:rPr lang="en-US" altLang="en-US">
                <a:solidFill>
                  <a:srgbClr val="000000"/>
                </a:solidFill>
              </a:rPr>
              <a:t> + 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4876800" y="3200400"/>
            <a:ext cx="17526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</a:p>
          <a:p>
            <a:pPr algn="r"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-</a:t>
            </a:r>
            <a:r>
              <a:rPr lang="en-US" altLang="en-US" i="1">
                <a:solidFill>
                  <a:srgbClr val="000000"/>
                </a:solidFill>
              </a:rPr>
              <a:t>kt</a:t>
            </a:r>
            <a:r>
              <a:rPr lang="en-US" altLang="en-US">
                <a:solidFill>
                  <a:srgbClr val="000000"/>
                </a:solidFill>
              </a:rPr>
              <a:t> + ln[A]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56" name="Text Box 23"/>
          <p:cNvSpPr txBox="1">
            <a:spLocks noChangeArrowheads="1"/>
          </p:cNvSpPr>
          <p:nvPr/>
        </p:nvSpPr>
        <p:spPr bwMode="auto">
          <a:xfrm>
            <a:off x="6934200" y="3200400"/>
            <a:ext cx="17526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1/[A]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</a:p>
          <a:p>
            <a:pPr algn="r"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kt</a:t>
            </a:r>
            <a:r>
              <a:rPr lang="en-US" altLang="en-US">
                <a:solidFill>
                  <a:srgbClr val="000000"/>
                </a:solidFill>
              </a:rPr>
              <a:t> + 1/[A]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57" name="Text Box 25"/>
          <p:cNvSpPr txBox="1">
            <a:spLocks noChangeArrowheads="1"/>
          </p:cNvSpPr>
          <p:nvPr/>
        </p:nvSpPr>
        <p:spPr bwMode="auto">
          <a:xfrm>
            <a:off x="2895600" y="40020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vs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4876800" y="4038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ln[A]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vs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59" name="Text Box 27"/>
          <p:cNvSpPr txBox="1">
            <a:spLocks noChangeArrowheads="1"/>
          </p:cNvSpPr>
          <p:nvPr/>
        </p:nvSpPr>
        <p:spPr bwMode="auto">
          <a:xfrm>
            <a:off x="6934200" y="4038600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1/[A]</a:t>
            </a:r>
            <a:r>
              <a:rPr lang="en-US" altLang="en-US" sz="2000" b="1" i="1" baseline="-22000">
                <a:solidFill>
                  <a:srgbClr val="000000"/>
                </a:solidFill>
              </a:rPr>
              <a:t>t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60" name="Text Box 28"/>
          <p:cNvSpPr txBox="1">
            <a:spLocks noChangeArrowheads="1"/>
          </p:cNvSpPr>
          <p:nvPr/>
        </p:nvSpPr>
        <p:spPr bwMode="auto">
          <a:xfrm>
            <a:off x="2895600" y="4611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-k, 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endParaRPr lang="en-US" altLang="en-US" i="1">
              <a:solidFill>
                <a:srgbClr val="000000"/>
              </a:solidFill>
            </a:endParaRPr>
          </a:p>
        </p:txBody>
      </p:sp>
      <p:sp>
        <p:nvSpPr>
          <p:cNvPr id="39961" name="Text Box 29"/>
          <p:cNvSpPr txBox="1">
            <a:spLocks noChangeArrowheads="1"/>
          </p:cNvSpPr>
          <p:nvPr/>
        </p:nvSpPr>
        <p:spPr bwMode="auto">
          <a:xfrm>
            <a:off x="4876800" y="46482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-k, </a:t>
            </a:r>
            <a:r>
              <a:rPr lang="en-US" altLang="en-US">
                <a:solidFill>
                  <a:srgbClr val="000000"/>
                </a:solidFill>
              </a:rPr>
              <a:t>ln[A</a:t>
            </a:r>
            <a:r>
              <a:rPr lang="en-US" altLang="en-US" sz="2000">
                <a:solidFill>
                  <a:srgbClr val="000000"/>
                </a:solidFill>
              </a:rPr>
              <a:t>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endParaRPr lang="en-US" altLang="en-US" i="1">
              <a:solidFill>
                <a:srgbClr val="000000"/>
              </a:solidFill>
            </a:endParaRPr>
          </a:p>
        </p:txBody>
      </p:sp>
      <p:sp>
        <p:nvSpPr>
          <p:cNvPr id="39962" name="Text Box 30"/>
          <p:cNvSpPr txBox="1">
            <a:spLocks noChangeArrowheads="1"/>
          </p:cNvSpPr>
          <p:nvPr/>
        </p:nvSpPr>
        <p:spPr bwMode="auto">
          <a:xfrm>
            <a:off x="6934200" y="4572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10000"/>
              </a:spcBef>
              <a:spcAft>
                <a:spcPct val="0"/>
              </a:spcAft>
            </a:pPr>
            <a:r>
              <a:rPr lang="en-US" altLang="en-US" i="1">
                <a:solidFill>
                  <a:srgbClr val="000000"/>
                </a:solidFill>
              </a:rPr>
              <a:t>k, </a:t>
            </a:r>
            <a:r>
              <a:rPr lang="en-US" altLang="en-US">
                <a:solidFill>
                  <a:srgbClr val="000000"/>
                </a:solidFill>
              </a:rPr>
              <a:t>1/[A]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endParaRPr lang="en-US" altLang="en-US" i="1">
              <a:solidFill>
                <a:srgbClr val="000000"/>
              </a:solidFill>
            </a:endParaRPr>
          </a:p>
        </p:txBody>
      </p:sp>
      <p:sp>
        <p:nvSpPr>
          <p:cNvPr id="39963" name="Text Box 34"/>
          <p:cNvSpPr txBox="1">
            <a:spLocks noChangeArrowheads="1"/>
          </p:cNvSpPr>
          <p:nvPr/>
        </p:nvSpPr>
        <p:spPr bwMode="auto">
          <a:xfrm>
            <a:off x="2895600" y="5181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r>
              <a:rPr lang="en-US" altLang="en-US">
                <a:solidFill>
                  <a:srgbClr val="000000"/>
                </a:solidFill>
              </a:rPr>
              <a:t>/2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64" name="Text Box 35"/>
          <p:cNvSpPr txBox="1">
            <a:spLocks noChangeArrowheads="1"/>
          </p:cNvSpPr>
          <p:nvPr/>
        </p:nvSpPr>
        <p:spPr bwMode="auto">
          <a:xfrm>
            <a:off x="4876800" y="5181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(ln 2)/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65" name="Text Box 36"/>
          <p:cNvSpPr txBox="1">
            <a:spLocks noChangeArrowheads="1"/>
          </p:cNvSpPr>
          <p:nvPr/>
        </p:nvSpPr>
        <p:spPr bwMode="auto">
          <a:xfrm>
            <a:off x="6934200" y="51816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1/</a:t>
            </a:r>
            <a:r>
              <a:rPr lang="en-US" altLang="en-US" i="1">
                <a:solidFill>
                  <a:srgbClr val="000000"/>
                </a:solidFill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[A]</a:t>
            </a:r>
            <a:r>
              <a:rPr lang="en-US" altLang="en-US" sz="2000" b="1" baseline="-25000">
                <a:solidFill>
                  <a:srgbClr val="000000"/>
                </a:solidFill>
              </a:rPr>
              <a:t>0</a:t>
            </a: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9966" name="Group 38"/>
          <p:cNvGrpSpPr>
            <a:grpSpLocks/>
          </p:cNvGrpSpPr>
          <p:nvPr/>
        </p:nvGrpSpPr>
        <p:grpSpPr bwMode="auto">
          <a:xfrm>
            <a:off x="838200" y="0"/>
            <a:ext cx="7696200" cy="930275"/>
            <a:chOff x="432" y="240"/>
            <a:chExt cx="4848" cy="586"/>
          </a:xfrm>
        </p:grpSpPr>
        <p:sp>
          <p:nvSpPr>
            <p:cNvPr id="39969" name="Text Box 4"/>
            <p:cNvSpPr txBox="1">
              <a:spLocks noChangeArrowheads="1"/>
            </p:cNvSpPr>
            <p:nvPr/>
          </p:nvSpPr>
          <p:spPr bwMode="auto">
            <a:xfrm>
              <a:off x="432" y="384"/>
              <a:ext cx="48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rgbClr val="FF9218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Table 16.4</a:t>
              </a:r>
              <a:r>
                <a:rPr lang="en-US" altLang="en-US" sz="2000" b="1">
                  <a:solidFill>
                    <a:srgbClr val="000000"/>
                  </a:solidFill>
                </a:rPr>
                <a:t>       </a:t>
              </a:r>
              <a:r>
                <a:rPr lang="en-US" altLang="en-US" sz="2000" b="1">
                  <a:solidFill>
                    <a:srgbClr val="1822CD"/>
                  </a:solidFill>
                </a:rPr>
                <a:t>An overview of zero-order, first-order and 			     simple second-order reactions</a:t>
              </a: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39970" name="Rectangle 37"/>
            <p:cNvSpPr>
              <a:spLocks noChangeArrowheads="1"/>
            </p:cNvSpPr>
            <p:nvPr/>
          </p:nvSpPr>
          <p:spPr bwMode="auto">
            <a:xfrm>
              <a:off x="864" y="240"/>
              <a:ext cx="1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39967" name="Text Box 39"/>
          <p:cNvSpPr txBox="1">
            <a:spLocks noChangeArrowheads="1"/>
          </p:cNvSpPr>
          <p:nvPr/>
        </p:nvSpPr>
        <p:spPr bwMode="auto">
          <a:xfrm>
            <a:off x="2133600" y="6354763"/>
            <a:ext cx="49926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</a:rPr>
              <a:t>Copyright </a:t>
            </a:r>
            <a:r>
              <a:rPr lang="en-US" altLang="en-US" sz="9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altLang="en-US" sz="900">
                <a:solidFill>
                  <a:srgbClr val="000000"/>
                </a:solidFill>
              </a:rPr>
              <a:t>  The McGraw-Hill Companies, Inc. Permission required for reproduction or display.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968" name="Line 40"/>
          <p:cNvSpPr>
            <a:spLocks noChangeShapeType="1"/>
          </p:cNvSpPr>
          <p:nvPr/>
        </p:nvSpPr>
        <p:spPr bwMode="auto">
          <a:xfrm>
            <a:off x="685800" y="5791200"/>
            <a:ext cx="80010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38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 descr="Stationery"/>
          <p:cNvSpPr txBox="1">
            <a:spLocks noChangeArrowheads="1"/>
          </p:cNvSpPr>
          <p:nvPr/>
        </p:nvSpPr>
        <p:spPr bwMode="auto">
          <a:xfrm>
            <a:off x="1752600" y="609600"/>
            <a:ext cx="5643563" cy="4191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Textile" charset="0"/>
              </a:rPr>
              <a:t>Factors Influencing Reaction Rates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559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Reactant Concentration</a:t>
            </a:r>
            <a:r>
              <a:rPr lang="en-US" altLang="en-US">
                <a:solidFill>
                  <a:srgbClr val="000000"/>
                </a:solidFill>
              </a:rPr>
              <a:t>:  molecular collisions are required for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reactions to occur</a:t>
            </a:r>
          </a:p>
        </p:txBody>
      </p:sp>
      <p:sp>
        <p:nvSpPr>
          <p:cNvPr id="5124" name="Text Box 4" descr="Recycled paper"/>
          <p:cNvSpPr txBox="1">
            <a:spLocks noChangeArrowheads="1"/>
          </p:cNvSpPr>
          <p:nvPr/>
        </p:nvSpPr>
        <p:spPr bwMode="auto">
          <a:xfrm>
            <a:off x="1828800" y="2209800"/>
            <a:ext cx="5502275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reaction rate 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en-US">
                <a:solidFill>
                  <a:srgbClr val="000000"/>
                </a:solidFill>
              </a:rPr>
              <a:t>  collision frequency 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a</a:t>
            </a:r>
            <a:r>
              <a:rPr lang="en-US" altLang="en-US">
                <a:solidFill>
                  <a:srgbClr val="000000"/>
                </a:solidFill>
              </a:rPr>
              <a:t>  concentration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19200" y="2819400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Physical State</a:t>
            </a:r>
            <a:r>
              <a:rPr lang="en-US" altLang="en-US">
                <a:solidFill>
                  <a:srgbClr val="000000"/>
                </a:solidFill>
              </a:rPr>
              <a:t>:  molecules must mix to collide</a:t>
            </a:r>
          </a:p>
        </p:txBody>
      </p:sp>
      <p:sp>
        <p:nvSpPr>
          <p:cNvPr id="5126" name="Text Box 6" descr="Recycled paper"/>
          <p:cNvSpPr txBox="1">
            <a:spLocks noChangeArrowheads="1"/>
          </p:cNvSpPr>
          <p:nvPr/>
        </p:nvSpPr>
        <p:spPr bwMode="auto">
          <a:xfrm>
            <a:off x="1828800" y="3276600"/>
            <a:ext cx="6584950" cy="11906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When reactants are in </a:t>
            </a:r>
            <a:r>
              <a:rPr lang="en-US" altLang="en-US" u="sng">
                <a:solidFill>
                  <a:srgbClr val="000000"/>
                </a:solidFill>
              </a:rPr>
              <a:t>different phases</a:t>
            </a:r>
            <a:r>
              <a:rPr lang="en-US" altLang="en-US">
                <a:solidFill>
                  <a:srgbClr val="000000"/>
                </a:solidFill>
              </a:rPr>
              <a:t>, the more finely divided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 solid or liquid reactant, the greater the surface area per unit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volume, the more contact it makes with other reactants,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and the faster the reaction.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219200" y="4724400"/>
            <a:ext cx="7080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1822CD"/>
                </a:solidFill>
              </a:rPr>
              <a:t>Temperature</a:t>
            </a:r>
            <a:r>
              <a:rPr lang="en-US" altLang="en-US">
                <a:solidFill>
                  <a:srgbClr val="000000"/>
                </a:solidFill>
              </a:rPr>
              <a:t>:  molecules must collide with sufficient energy to react</a:t>
            </a:r>
          </a:p>
        </p:txBody>
      </p:sp>
      <p:sp>
        <p:nvSpPr>
          <p:cNvPr id="5128" name="Text Box 8" descr="Recycled paper"/>
          <p:cNvSpPr txBox="1">
            <a:spLocks noChangeArrowheads="1"/>
          </p:cNvSpPr>
          <p:nvPr/>
        </p:nvSpPr>
        <p:spPr bwMode="auto">
          <a:xfrm>
            <a:off x="1733550" y="5181600"/>
            <a:ext cx="5949950" cy="641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Higher T translates into more collisions per unit time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into higher-energy collisions</a:t>
            </a:r>
          </a:p>
        </p:txBody>
      </p:sp>
      <p:sp>
        <p:nvSpPr>
          <p:cNvPr id="5129" name="Text Box 9" descr="Recycled paper"/>
          <p:cNvSpPr txBox="1">
            <a:spLocks noChangeArrowheads="1"/>
          </p:cNvSpPr>
          <p:nvPr/>
        </p:nvSpPr>
        <p:spPr bwMode="auto">
          <a:xfrm>
            <a:off x="2286000" y="6019800"/>
            <a:ext cx="5045075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reaction rate 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a </a:t>
            </a:r>
            <a:r>
              <a:rPr lang="en-US" altLang="en-US">
                <a:solidFill>
                  <a:srgbClr val="000000"/>
                </a:solidFill>
              </a:rPr>
              <a:t> collision energy 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a </a:t>
            </a:r>
            <a:r>
              <a:rPr lang="en-US" altLang="en-US">
                <a:solidFill>
                  <a:srgbClr val="000000"/>
                </a:solidFill>
              </a:rPr>
              <a:t> temperature</a:t>
            </a:r>
          </a:p>
        </p:txBody>
      </p:sp>
    </p:spTree>
    <p:extLst>
      <p:ext uri="{BB962C8B-B14F-4D97-AF65-F5344CB8AC3E}">
        <p14:creationId xmlns:p14="http://schemas.microsoft.com/office/powerpoint/2010/main" val="47979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&#10;16_03b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3617913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52400" y="6096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16.3</a:t>
            </a:r>
          </a:p>
        </p:txBody>
      </p:sp>
      <p:sp>
        <p:nvSpPr>
          <p:cNvPr id="6148" name="Text Box 7" descr="Stationery"/>
          <p:cNvSpPr txBox="1">
            <a:spLocks noChangeArrowheads="1"/>
          </p:cNvSpPr>
          <p:nvPr/>
        </p:nvSpPr>
        <p:spPr bwMode="auto">
          <a:xfrm>
            <a:off x="1905000" y="533400"/>
            <a:ext cx="5257800" cy="406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The effect of surface area on reaction rate</a:t>
            </a:r>
          </a:p>
        </p:txBody>
      </p: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990600" y="1143000"/>
            <a:ext cx="4992688" cy="4876800"/>
            <a:chOff x="1872" y="96"/>
            <a:chExt cx="4628" cy="3996"/>
          </a:xfrm>
        </p:grpSpPr>
        <p:pic>
          <p:nvPicPr>
            <p:cNvPr id="6152" name="Picture 4" descr="&#10;16_03a.jpg                                                     00000183Silberberg15-24                B5AE00F7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40"/>
              <a:ext cx="2942" cy="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Rectangle 10"/>
            <p:cNvSpPr>
              <a:spLocks noChangeArrowheads="1"/>
            </p:cNvSpPr>
            <p:nvPr/>
          </p:nvSpPr>
          <p:spPr bwMode="auto">
            <a:xfrm>
              <a:off x="1872" y="96"/>
              <a:ext cx="4628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000000"/>
                  </a:solidFill>
                </a:rPr>
                <a:t>Copyright </a:t>
              </a:r>
              <a:r>
                <a:rPr lang="en-US" altLang="en-US" sz="900">
                  <a:solidFill>
                    <a:srgbClr val="000000"/>
                  </a:solidFill>
                  <a:cs typeface="Times New Roman" pitchFamily="18" charset="0"/>
                </a:rPr>
                <a:t>©</a:t>
              </a:r>
              <a:r>
                <a:rPr lang="en-US" altLang="en-US" sz="900">
                  <a:solidFill>
                    <a:srgbClr val="000000"/>
                  </a:solidFill>
                </a:rPr>
                <a:t>  The McGraw-Hill Companies, Inc. Permission required for reproduction or display.</a:t>
              </a:r>
            </a:p>
          </p:txBody>
        </p:sp>
      </p:grpSp>
      <p:sp>
        <p:nvSpPr>
          <p:cNvPr id="14348" name="Text Box 12" descr="Bouquet"/>
          <p:cNvSpPr txBox="1">
            <a:spLocks noChangeArrowheads="1"/>
          </p:cNvSpPr>
          <p:nvPr/>
        </p:nvSpPr>
        <p:spPr bwMode="auto">
          <a:xfrm>
            <a:off x="1752600" y="6096000"/>
            <a:ext cx="1660525" cy="366713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steel nail in O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349" name="Text Box 13" descr="Stationery"/>
          <p:cNvSpPr txBox="1">
            <a:spLocks noChangeArrowheads="1"/>
          </p:cNvSpPr>
          <p:nvPr/>
        </p:nvSpPr>
        <p:spPr bwMode="auto">
          <a:xfrm>
            <a:off x="5410200" y="6096000"/>
            <a:ext cx="1774825" cy="36671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steel wool in O</a:t>
            </a:r>
            <a:r>
              <a:rPr lang="en-US" altLang="en-US" sz="2000" b="1" baseline="-20000">
                <a:solidFill>
                  <a:srgbClr val="000000"/>
                </a:solidFill>
              </a:rPr>
              <a:t>2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 autoUpdateAnimBg="0"/>
      <p:bldP spid="1434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52400" y="60198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ED181E"/>
                </a:solidFill>
              </a:rPr>
              <a:t>Figure 16.4</a:t>
            </a:r>
            <a:endParaRPr lang="en-US" altLang="en-US">
              <a:solidFill>
                <a:srgbClr val="000000"/>
              </a:solidFill>
              <a:latin typeface="Times"/>
            </a:endParaRPr>
          </a:p>
        </p:txBody>
      </p:sp>
      <p:pic>
        <p:nvPicPr>
          <p:cNvPr id="15366" name="Picture 6" descr="&#10;16_04b.jpg                                                     00000183Silberberg15-24 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76400"/>
            <a:ext cx="4516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4" descr="Bouquet"/>
          <p:cNvSpPr txBox="1">
            <a:spLocks noChangeArrowheads="1"/>
          </p:cNvSpPr>
          <p:nvPr/>
        </p:nvSpPr>
        <p:spPr bwMode="auto">
          <a:xfrm>
            <a:off x="685800" y="2286000"/>
            <a:ext cx="2286000" cy="7080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635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1822CD"/>
                </a:solidFill>
              </a:rPr>
              <a:t>Collision energy and reaction rate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3276600" y="228600"/>
            <a:ext cx="4992688" cy="1268413"/>
            <a:chOff x="2064" y="144"/>
            <a:chExt cx="3145" cy="799"/>
          </a:xfrm>
        </p:grpSpPr>
        <p:pic>
          <p:nvPicPr>
            <p:cNvPr id="7175" name="Picture 5" descr="&#10;16_04a.jpg                                                     00000183Silberberg15-24                B5AE00F7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33"/>
            <a:stretch>
              <a:fillRect/>
            </a:stretch>
          </p:blipFill>
          <p:spPr bwMode="auto">
            <a:xfrm>
              <a:off x="2256" y="288"/>
              <a:ext cx="2736" cy="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Rectangle 17"/>
            <p:cNvSpPr>
              <a:spLocks noChangeArrowheads="1"/>
            </p:cNvSpPr>
            <p:nvPr/>
          </p:nvSpPr>
          <p:spPr bwMode="auto">
            <a:xfrm>
              <a:off x="2064" y="144"/>
              <a:ext cx="314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900">
                  <a:solidFill>
                    <a:srgbClr val="000000"/>
                  </a:solidFill>
                </a:rPr>
                <a:t>Copyright </a:t>
              </a:r>
              <a:r>
                <a:rPr lang="en-US" altLang="en-US" sz="900">
                  <a:solidFill>
                    <a:srgbClr val="000000"/>
                  </a:solidFill>
                  <a:cs typeface="Times New Roman" pitchFamily="18" charset="0"/>
                </a:rPr>
                <a:t>©</a:t>
              </a:r>
              <a:r>
                <a:rPr lang="en-US" altLang="en-US" sz="900">
                  <a:solidFill>
                    <a:srgbClr val="000000"/>
                  </a:solidFill>
                </a:rPr>
                <a:t>  The McGraw-Hill Companies, Inc. Permission required for reproduction or display.</a:t>
              </a:r>
            </a:p>
          </p:txBody>
        </p:sp>
      </p:grpSp>
      <p:sp>
        <p:nvSpPr>
          <p:cNvPr id="15379" name="Text Box 19" descr="Recycled paper"/>
          <p:cNvSpPr txBox="1">
            <a:spLocks noChangeArrowheads="1"/>
          </p:cNvSpPr>
          <p:nvPr/>
        </p:nvSpPr>
        <p:spPr bwMode="auto">
          <a:xfrm>
            <a:off x="419100" y="3429000"/>
            <a:ext cx="2863850" cy="11906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Other factor</a:t>
            </a:r>
            <a:r>
              <a:rPr lang="en-US" altLang="en-US">
                <a:solidFill>
                  <a:srgbClr val="000000"/>
                </a:solidFill>
              </a:rPr>
              <a:t>:  reaction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trajectory (not all collisions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with sufficient energy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are productive)</a:t>
            </a:r>
          </a:p>
        </p:txBody>
      </p:sp>
    </p:spTree>
    <p:extLst>
      <p:ext uri="{BB962C8B-B14F-4D97-AF65-F5344CB8AC3E}">
        <p14:creationId xmlns:p14="http://schemas.microsoft.com/office/powerpoint/2010/main" val="210895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 descr="Purple mesh"/>
          <p:cNvSpPr txBox="1">
            <a:spLocks noChangeArrowheads="1"/>
          </p:cNvSpPr>
          <p:nvPr/>
        </p:nvSpPr>
        <p:spPr bwMode="auto">
          <a:xfrm>
            <a:off x="2438400" y="990600"/>
            <a:ext cx="4081463" cy="4095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FFFF"/>
                </a:solidFill>
                <a:latin typeface="Textile" charset="0"/>
              </a:rPr>
              <a:t>Expressing Reaction Rate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5" name="Text Box 3" descr="Pink tissue paper"/>
          <p:cNvSpPr txBox="1">
            <a:spLocks noChangeArrowheads="1"/>
          </p:cNvSpPr>
          <p:nvPr/>
        </p:nvSpPr>
        <p:spPr bwMode="auto">
          <a:xfrm>
            <a:off x="685800" y="1752600"/>
            <a:ext cx="7807325" cy="711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reaction rate = the changes in [reactants] or [products] per unit time;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[reactant] decreases, [product] increases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438400" y="3660775"/>
            <a:ext cx="5151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99"/>
                </a:solidFill>
              </a:rPr>
              <a:t>Average rate of reaction</a:t>
            </a:r>
            <a:r>
              <a:rPr lang="en-US" altLang="en-US">
                <a:solidFill>
                  <a:srgbClr val="000000"/>
                </a:solidFill>
              </a:rPr>
              <a:t> = </a:t>
            </a:r>
            <a:r>
              <a:rPr lang="en-US" altLang="en-US" sz="2400">
                <a:solidFill>
                  <a:srgbClr val="ED181E"/>
                </a:solidFill>
              </a:rPr>
              <a:t>- </a:t>
            </a:r>
            <a:r>
              <a:rPr lang="en-US" altLang="en-US">
                <a:solidFill>
                  <a:srgbClr val="000000"/>
                </a:solidFill>
              </a:rPr>
              <a:t>([A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 - [A</a:t>
            </a:r>
            <a:r>
              <a:rPr lang="en-US" altLang="en-US" sz="2000" b="1" baseline="-22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]) / (t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 - t</a:t>
            </a:r>
            <a:r>
              <a:rPr lang="en-US" altLang="en-US" sz="2000" b="1" baseline="-22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038600" y="2717800"/>
            <a:ext cx="96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A</a:t>
            </a:r>
            <a:r>
              <a:rPr lang="en-US" altLang="en-US">
                <a:solidFill>
                  <a:srgbClr val="000000"/>
                </a:solidFill>
              </a:rPr>
              <a:t>       </a:t>
            </a:r>
            <a:r>
              <a:rPr lang="en-US" altLang="en-US" sz="2000">
                <a:solidFill>
                  <a:srgbClr val="000000"/>
                </a:solidFill>
              </a:rPr>
              <a:t>B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4419600" y="2895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346325" y="3160713"/>
            <a:ext cx="441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Measure [A</a:t>
            </a:r>
            <a:r>
              <a:rPr lang="en-US" altLang="en-US" sz="2000" b="1" baseline="-22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] at t</a:t>
            </a:r>
            <a:r>
              <a:rPr lang="en-US" altLang="en-US" sz="2000" b="1" baseline="-22000">
                <a:solidFill>
                  <a:srgbClr val="000000"/>
                </a:solidFill>
              </a:rPr>
              <a:t>1</a:t>
            </a:r>
            <a:r>
              <a:rPr lang="en-US" altLang="en-US">
                <a:solidFill>
                  <a:srgbClr val="000000"/>
                </a:solidFill>
              </a:rPr>
              <a:t>, then measure [A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] at t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200" name="Text Box 8" descr="Recycled paper"/>
          <p:cNvSpPr txBox="1">
            <a:spLocks noChangeArrowheads="1"/>
          </p:cNvSpPr>
          <p:nvPr/>
        </p:nvSpPr>
        <p:spPr bwMode="auto">
          <a:xfrm>
            <a:off x="4937125" y="4157663"/>
            <a:ext cx="1431925" cy="466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  </a:t>
            </a:r>
            <a:r>
              <a:rPr lang="en-US" altLang="en-US" sz="2400">
                <a:solidFill>
                  <a:srgbClr val="ED181E"/>
                </a:solidFill>
              </a:rPr>
              <a:t>-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[A] /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8201" name="Text Box 9" descr="Recycled paper"/>
          <p:cNvSpPr txBox="1">
            <a:spLocks noChangeArrowheads="1"/>
          </p:cNvSpPr>
          <p:nvPr/>
        </p:nvSpPr>
        <p:spPr bwMode="auto">
          <a:xfrm>
            <a:off x="3657600" y="4953000"/>
            <a:ext cx="2130425" cy="3762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rate units = mol/L/s</a:t>
            </a:r>
          </a:p>
        </p:txBody>
      </p:sp>
      <p:sp>
        <p:nvSpPr>
          <p:cNvPr id="8202" name="Text Box 10" descr="Recycled paper"/>
          <p:cNvSpPr txBox="1">
            <a:spLocks noChangeArrowheads="1"/>
          </p:cNvSpPr>
          <p:nvPr/>
        </p:nvSpPr>
        <p:spPr bwMode="auto">
          <a:xfrm>
            <a:off x="3048000" y="5486400"/>
            <a:ext cx="3368675" cy="376238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Also, reaction rate =  +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[B] /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 i="1">
                <a:solidFill>
                  <a:srgbClr val="000000"/>
                </a:solidFill>
              </a:rPr>
              <a:t>t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203" name="Text Box 11" descr="Pink tissue paper"/>
          <p:cNvSpPr txBox="1">
            <a:spLocks noChangeArrowheads="1"/>
          </p:cNvSpPr>
          <p:nvPr/>
        </p:nvSpPr>
        <p:spPr bwMode="auto">
          <a:xfrm>
            <a:off x="363538" y="4241800"/>
            <a:ext cx="1984375" cy="1016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rate is always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expressed as 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99"/>
                </a:solidFill>
              </a:rPr>
              <a:t>positive</a:t>
            </a:r>
            <a:r>
              <a:rPr lang="en-US" altLang="en-US" sz="2000">
                <a:solidFill>
                  <a:srgbClr val="000000"/>
                </a:solidFill>
              </a:rPr>
              <a:t> value</a:t>
            </a: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2438400" y="4419600"/>
            <a:ext cx="24384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4330700" y="1651000"/>
            <a:ext cx="749300" cy="152400"/>
            <a:chOff x="2728" y="1040"/>
            <a:chExt cx="472" cy="96"/>
          </a:xfrm>
        </p:grpSpPr>
        <p:sp>
          <p:nvSpPr>
            <p:cNvPr id="9263" name="Freeform 3"/>
            <p:cNvSpPr>
              <a:spLocks/>
            </p:cNvSpPr>
            <p:nvPr/>
          </p:nvSpPr>
          <p:spPr bwMode="auto">
            <a:xfrm>
              <a:off x="3064" y="1040"/>
              <a:ext cx="136" cy="40"/>
            </a:xfrm>
            <a:custGeom>
              <a:avLst/>
              <a:gdLst>
                <a:gd name="T0" fmla="*/ 136 w 136"/>
                <a:gd name="T1" fmla="*/ 40 h 40"/>
                <a:gd name="T2" fmla="*/ 16 w 136"/>
                <a:gd name="T3" fmla="*/ 40 h 40"/>
                <a:gd name="T4" fmla="*/ 0 w 136"/>
                <a:gd name="T5" fmla="*/ 0 h 40"/>
                <a:gd name="T6" fmla="*/ 136 w 136"/>
                <a:gd name="T7" fmla="*/ 4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40">
                  <a:moveTo>
                    <a:pt x="136" y="40"/>
                  </a:moveTo>
                  <a:lnTo>
                    <a:pt x="16" y="40"/>
                  </a:lnTo>
                  <a:lnTo>
                    <a:pt x="0" y="0"/>
                  </a:lnTo>
                  <a:lnTo>
                    <a:pt x="136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4" name="Freeform 4"/>
            <p:cNvSpPr>
              <a:spLocks/>
            </p:cNvSpPr>
            <p:nvPr/>
          </p:nvSpPr>
          <p:spPr bwMode="auto">
            <a:xfrm>
              <a:off x="2728" y="1104"/>
              <a:ext cx="136" cy="32"/>
            </a:xfrm>
            <a:custGeom>
              <a:avLst/>
              <a:gdLst>
                <a:gd name="T0" fmla="*/ 0 w 136"/>
                <a:gd name="T1" fmla="*/ 0 h 32"/>
                <a:gd name="T2" fmla="*/ 112 w 136"/>
                <a:gd name="T3" fmla="*/ 0 h 32"/>
                <a:gd name="T4" fmla="*/ 136 w 136"/>
                <a:gd name="T5" fmla="*/ 32 h 32"/>
                <a:gd name="T6" fmla="*/ 0 w 136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32">
                  <a:moveTo>
                    <a:pt x="0" y="0"/>
                  </a:moveTo>
                  <a:lnTo>
                    <a:pt x="112" y="0"/>
                  </a:lnTo>
                  <a:lnTo>
                    <a:pt x="136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5" name="Rectangle 5"/>
            <p:cNvSpPr>
              <a:spLocks noChangeArrowheads="1"/>
            </p:cNvSpPr>
            <p:nvPr/>
          </p:nvSpPr>
          <p:spPr bwMode="auto">
            <a:xfrm>
              <a:off x="2728" y="1064"/>
              <a:ext cx="352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6" name="Line 6"/>
            <p:cNvSpPr>
              <a:spLocks noChangeShapeType="1"/>
            </p:cNvSpPr>
            <p:nvPr/>
          </p:nvSpPr>
          <p:spPr bwMode="auto">
            <a:xfrm flipH="1">
              <a:off x="2736" y="1072"/>
              <a:ext cx="33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7" name="Line 7"/>
            <p:cNvSpPr>
              <a:spLocks noChangeShapeType="1"/>
            </p:cNvSpPr>
            <p:nvPr/>
          </p:nvSpPr>
          <p:spPr bwMode="auto">
            <a:xfrm>
              <a:off x="2848" y="1112"/>
              <a:ext cx="34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68" name="Rectangle 8"/>
            <p:cNvSpPr>
              <a:spLocks noChangeArrowheads="1"/>
            </p:cNvSpPr>
            <p:nvPr/>
          </p:nvSpPr>
          <p:spPr bwMode="auto">
            <a:xfrm>
              <a:off x="2840" y="1104"/>
              <a:ext cx="360" cy="1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219" name="Group 9"/>
          <p:cNvGrpSpPr>
            <a:grpSpLocks/>
          </p:cNvGrpSpPr>
          <p:nvPr/>
        </p:nvGrpSpPr>
        <p:grpSpPr bwMode="auto">
          <a:xfrm>
            <a:off x="2667000" y="1600200"/>
            <a:ext cx="4356100" cy="301625"/>
            <a:chOff x="1644" y="1020"/>
            <a:chExt cx="2744" cy="190"/>
          </a:xfrm>
        </p:grpSpPr>
        <p:sp>
          <p:nvSpPr>
            <p:cNvPr id="9242" name="Rectangle 10"/>
            <p:cNvSpPr>
              <a:spLocks noChangeArrowheads="1"/>
            </p:cNvSpPr>
            <p:nvPr/>
          </p:nvSpPr>
          <p:spPr bwMode="auto">
            <a:xfrm>
              <a:off x="1644" y="102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9243" name="Rectangle 11"/>
            <p:cNvSpPr>
              <a:spLocks noChangeArrowheads="1"/>
            </p:cNvSpPr>
            <p:nvPr/>
          </p:nvSpPr>
          <p:spPr bwMode="auto">
            <a:xfrm>
              <a:off x="1748" y="107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44" name="Rectangle 12"/>
            <p:cNvSpPr>
              <a:spLocks noChangeArrowheads="1"/>
            </p:cNvSpPr>
            <p:nvPr/>
          </p:nvSpPr>
          <p:spPr bwMode="auto">
            <a:xfrm>
              <a:off x="1812" y="102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9245" name="Rectangle 13"/>
            <p:cNvSpPr>
              <a:spLocks noChangeArrowheads="1"/>
            </p:cNvSpPr>
            <p:nvPr/>
          </p:nvSpPr>
          <p:spPr bwMode="auto">
            <a:xfrm>
              <a:off x="1916" y="107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46" name="Rectangle 14"/>
            <p:cNvSpPr>
              <a:spLocks noChangeArrowheads="1"/>
            </p:cNvSpPr>
            <p:nvPr/>
          </p:nvSpPr>
          <p:spPr bwMode="auto">
            <a:xfrm>
              <a:off x="1980" y="10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9247" name="Rectangle 15"/>
            <p:cNvSpPr>
              <a:spLocks noChangeArrowheads="1"/>
            </p:cNvSpPr>
            <p:nvPr/>
          </p:nvSpPr>
          <p:spPr bwMode="auto">
            <a:xfrm>
              <a:off x="2028" y="10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48" name="Rectangle 16"/>
            <p:cNvSpPr>
              <a:spLocks noChangeArrowheads="1"/>
            </p:cNvSpPr>
            <p:nvPr/>
          </p:nvSpPr>
          <p:spPr bwMode="auto">
            <a:xfrm>
              <a:off x="2100" y="1020"/>
              <a:ext cx="3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) + O</a:t>
              </a:r>
            </a:p>
          </p:txBody>
        </p:sp>
        <p:sp>
          <p:nvSpPr>
            <p:cNvPr id="9249" name="Rectangle 17"/>
            <p:cNvSpPr>
              <a:spLocks noChangeArrowheads="1"/>
            </p:cNvSpPr>
            <p:nvPr/>
          </p:nvSpPr>
          <p:spPr bwMode="auto">
            <a:xfrm>
              <a:off x="2428" y="107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3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50" name="Rectangle 18"/>
            <p:cNvSpPr>
              <a:spLocks noChangeArrowheads="1"/>
            </p:cNvSpPr>
            <p:nvPr/>
          </p:nvSpPr>
          <p:spPr bwMode="auto">
            <a:xfrm>
              <a:off x="2492" y="10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9251" name="Rectangle 19"/>
            <p:cNvSpPr>
              <a:spLocks noChangeArrowheads="1"/>
            </p:cNvSpPr>
            <p:nvPr/>
          </p:nvSpPr>
          <p:spPr bwMode="auto">
            <a:xfrm>
              <a:off x="2540" y="10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52" name="Rectangle 20"/>
            <p:cNvSpPr>
              <a:spLocks noChangeArrowheads="1"/>
            </p:cNvSpPr>
            <p:nvPr/>
          </p:nvSpPr>
          <p:spPr bwMode="auto">
            <a:xfrm>
              <a:off x="2612" y="1020"/>
              <a:ext cx="7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)               C</a:t>
              </a:r>
            </a:p>
          </p:txBody>
        </p:sp>
        <p:sp>
          <p:nvSpPr>
            <p:cNvPr id="9253" name="Rectangle 21"/>
            <p:cNvSpPr>
              <a:spLocks noChangeArrowheads="1"/>
            </p:cNvSpPr>
            <p:nvPr/>
          </p:nvSpPr>
          <p:spPr bwMode="auto">
            <a:xfrm>
              <a:off x="3364" y="107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54" name="Rectangle 22"/>
            <p:cNvSpPr>
              <a:spLocks noChangeArrowheads="1"/>
            </p:cNvSpPr>
            <p:nvPr/>
          </p:nvSpPr>
          <p:spPr bwMode="auto">
            <a:xfrm>
              <a:off x="3428" y="1020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9255" name="Rectangle 23"/>
            <p:cNvSpPr>
              <a:spLocks noChangeArrowheads="1"/>
            </p:cNvSpPr>
            <p:nvPr/>
          </p:nvSpPr>
          <p:spPr bwMode="auto">
            <a:xfrm>
              <a:off x="3532" y="107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4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56" name="Rectangle 24"/>
            <p:cNvSpPr>
              <a:spLocks noChangeArrowheads="1"/>
            </p:cNvSpPr>
            <p:nvPr/>
          </p:nvSpPr>
          <p:spPr bwMode="auto">
            <a:xfrm>
              <a:off x="3604" y="1020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O(</a:t>
              </a:r>
            </a:p>
          </p:txBody>
        </p:sp>
        <p:sp>
          <p:nvSpPr>
            <p:cNvPr id="9257" name="Rectangle 25"/>
            <p:cNvSpPr>
              <a:spLocks noChangeArrowheads="1"/>
            </p:cNvSpPr>
            <p:nvPr/>
          </p:nvSpPr>
          <p:spPr bwMode="auto">
            <a:xfrm>
              <a:off x="3764" y="10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58" name="Rectangle 26"/>
            <p:cNvSpPr>
              <a:spLocks noChangeArrowheads="1"/>
            </p:cNvSpPr>
            <p:nvPr/>
          </p:nvSpPr>
          <p:spPr bwMode="auto">
            <a:xfrm>
              <a:off x="3836" y="1020"/>
              <a:ext cx="32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) + O</a:t>
              </a:r>
            </a:p>
          </p:txBody>
        </p:sp>
        <p:sp>
          <p:nvSpPr>
            <p:cNvPr id="9259" name="Rectangle 27"/>
            <p:cNvSpPr>
              <a:spLocks noChangeArrowheads="1"/>
            </p:cNvSpPr>
            <p:nvPr/>
          </p:nvSpPr>
          <p:spPr bwMode="auto">
            <a:xfrm>
              <a:off x="4156" y="1076"/>
              <a:ext cx="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0000"/>
                  </a:solidFill>
                </a:rPr>
                <a:t>2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0" name="Rectangle 28"/>
            <p:cNvSpPr>
              <a:spLocks noChangeArrowheads="1"/>
            </p:cNvSpPr>
            <p:nvPr/>
          </p:nvSpPr>
          <p:spPr bwMode="auto">
            <a:xfrm>
              <a:off x="4220" y="10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(</a:t>
              </a:r>
            </a:p>
          </p:txBody>
        </p:sp>
        <p:sp>
          <p:nvSpPr>
            <p:cNvPr id="9261" name="Rectangle 29"/>
            <p:cNvSpPr>
              <a:spLocks noChangeArrowheads="1"/>
            </p:cNvSpPr>
            <p:nvPr/>
          </p:nvSpPr>
          <p:spPr bwMode="auto">
            <a:xfrm>
              <a:off x="4268" y="1036"/>
              <a:ext cx="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i="1">
                  <a:solidFill>
                    <a:srgbClr val="000000"/>
                  </a:solidFill>
                  <a:latin typeface="Times"/>
                </a:rPr>
                <a:t>g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62" name="Rectangle 30"/>
            <p:cNvSpPr>
              <a:spLocks noChangeArrowheads="1"/>
            </p:cNvSpPr>
            <p:nvPr/>
          </p:nvSpPr>
          <p:spPr bwMode="auto">
            <a:xfrm>
              <a:off x="4340" y="1020"/>
              <a:ext cx="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)</a:t>
              </a:r>
            </a:p>
          </p:txBody>
        </p:sp>
      </p:grpSp>
      <p:sp>
        <p:nvSpPr>
          <p:cNvPr id="9220" name="Text Box 31"/>
          <p:cNvSpPr txBox="1">
            <a:spLocks noChangeArrowheads="1"/>
          </p:cNvSpPr>
          <p:nvPr/>
        </p:nvSpPr>
        <p:spPr bwMode="auto">
          <a:xfrm>
            <a:off x="1660525" y="2170113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time (s)</a:t>
            </a:r>
          </a:p>
        </p:txBody>
      </p:sp>
      <p:sp>
        <p:nvSpPr>
          <p:cNvPr id="9221" name="Text Box 32"/>
          <p:cNvSpPr txBox="1">
            <a:spLocks noChangeArrowheads="1"/>
          </p:cNvSpPr>
          <p:nvPr/>
        </p:nvSpPr>
        <p:spPr bwMode="auto">
          <a:xfrm>
            <a:off x="4038600" y="21336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concentration of O</a:t>
            </a:r>
            <a:r>
              <a:rPr lang="en-US" altLang="en-US" sz="2000" b="1" baseline="-25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 (mol/L)</a:t>
            </a:r>
          </a:p>
        </p:txBody>
      </p:sp>
      <p:sp>
        <p:nvSpPr>
          <p:cNvPr id="9222" name="Text Box 33"/>
          <p:cNvSpPr txBox="1">
            <a:spLocks noChangeArrowheads="1"/>
          </p:cNvSpPr>
          <p:nvPr/>
        </p:nvSpPr>
        <p:spPr bwMode="auto">
          <a:xfrm>
            <a:off x="1981200" y="28194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0.0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3" name="Text Box 34"/>
          <p:cNvSpPr txBox="1">
            <a:spLocks noChangeArrowheads="1"/>
          </p:cNvSpPr>
          <p:nvPr/>
        </p:nvSpPr>
        <p:spPr bwMode="auto">
          <a:xfrm>
            <a:off x="1752600" y="37084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20.0</a:t>
            </a:r>
          </a:p>
        </p:txBody>
      </p:sp>
      <p:sp>
        <p:nvSpPr>
          <p:cNvPr id="9224" name="Text Box 35"/>
          <p:cNvSpPr txBox="1">
            <a:spLocks noChangeArrowheads="1"/>
          </p:cNvSpPr>
          <p:nvPr/>
        </p:nvSpPr>
        <p:spPr bwMode="auto">
          <a:xfrm>
            <a:off x="1676400" y="41529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30.0</a:t>
            </a:r>
          </a:p>
        </p:txBody>
      </p:sp>
      <p:sp>
        <p:nvSpPr>
          <p:cNvPr id="9225" name="Text Box 36"/>
          <p:cNvSpPr txBox="1">
            <a:spLocks noChangeArrowheads="1"/>
          </p:cNvSpPr>
          <p:nvPr/>
        </p:nvSpPr>
        <p:spPr bwMode="auto">
          <a:xfrm>
            <a:off x="1676400" y="4597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40.0</a:t>
            </a:r>
          </a:p>
        </p:txBody>
      </p:sp>
      <p:sp>
        <p:nvSpPr>
          <p:cNvPr id="9226" name="Text Box 37"/>
          <p:cNvSpPr txBox="1">
            <a:spLocks noChangeArrowheads="1"/>
          </p:cNvSpPr>
          <p:nvPr/>
        </p:nvSpPr>
        <p:spPr bwMode="auto">
          <a:xfrm>
            <a:off x="1752600" y="50419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50.0</a:t>
            </a:r>
          </a:p>
        </p:txBody>
      </p: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1676400" y="5486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60.0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8" name="Text Box 39"/>
          <p:cNvSpPr txBox="1">
            <a:spLocks noChangeArrowheads="1"/>
          </p:cNvSpPr>
          <p:nvPr/>
        </p:nvSpPr>
        <p:spPr bwMode="auto">
          <a:xfrm>
            <a:off x="1828800" y="32639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10.0</a:t>
            </a:r>
          </a:p>
        </p:txBody>
      </p:sp>
      <p:sp>
        <p:nvSpPr>
          <p:cNvPr id="9229" name="Line 40"/>
          <p:cNvSpPr>
            <a:spLocks noChangeShapeType="1"/>
          </p:cNvSpPr>
          <p:nvPr/>
        </p:nvSpPr>
        <p:spPr bwMode="auto">
          <a:xfrm>
            <a:off x="1447800" y="2667000"/>
            <a:ext cx="61722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230" name="Text Box 41"/>
          <p:cNvSpPr txBox="1">
            <a:spLocks noChangeArrowheads="1"/>
          </p:cNvSpPr>
          <p:nvPr/>
        </p:nvSpPr>
        <p:spPr bwMode="auto">
          <a:xfrm>
            <a:off x="4724400" y="28448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3.20 x 10</a:t>
            </a:r>
            <a:r>
              <a:rPr lang="en-US" altLang="en-US" sz="2000" b="1" baseline="30000">
                <a:solidFill>
                  <a:srgbClr val="FF0000"/>
                </a:solidFill>
              </a:rPr>
              <a:t>-5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1" name="Text Box 42"/>
          <p:cNvSpPr txBox="1">
            <a:spLocks noChangeArrowheads="1"/>
          </p:cNvSpPr>
          <p:nvPr/>
        </p:nvSpPr>
        <p:spPr bwMode="auto">
          <a:xfrm>
            <a:off x="4724400" y="328612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2.42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2" name="Text Box 43"/>
          <p:cNvSpPr txBox="1">
            <a:spLocks noChangeArrowheads="1"/>
          </p:cNvSpPr>
          <p:nvPr/>
        </p:nvSpPr>
        <p:spPr bwMode="auto">
          <a:xfrm>
            <a:off x="4724400" y="37290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1.95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3" name="Text Box 44"/>
          <p:cNvSpPr txBox="1">
            <a:spLocks noChangeArrowheads="1"/>
          </p:cNvSpPr>
          <p:nvPr/>
        </p:nvSpPr>
        <p:spPr bwMode="auto">
          <a:xfrm>
            <a:off x="4724400" y="417195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1.63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4" name="Text Box 45"/>
          <p:cNvSpPr txBox="1">
            <a:spLocks noChangeArrowheads="1"/>
          </p:cNvSpPr>
          <p:nvPr/>
        </p:nvSpPr>
        <p:spPr bwMode="auto">
          <a:xfrm>
            <a:off x="4724400" y="46132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1.40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-5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  <p:sp>
        <p:nvSpPr>
          <p:cNvPr id="9235" name="Text Box 46"/>
          <p:cNvSpPr txBox="1">
            <a:spLocks noChangeArrowheads="1"/>
          </p:cNvSpPr>
          <p:nvPr/>
        </p:nvSpPr>
        <p:spPr bwMode="auto">
          <a:xfrm>
            <a:off x="4724400" y="50561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1.23 x 10</a:t>
            </a:r>
            <a:r>
              <a:rPr lang="en-US" altLang="en-US" sz="2000" b="1" baseline="30000">
                <a:solidFill>
                  <a:srgbClr val="000000"/>
                </a:solidFill>
              </a:rPr>
              <a:t>-5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36" name="Text Box 47"/>
          <p:cNvSpPr txBox="1">
            <a:spLocks noChangeArrowheads="1"/>
          </p:cNvSpPr>
          <p:nvPr/>
        </p:nvSpPr>
        <p:spPr bwMode="auto">
          <a:xfrm>
            <a:off x="4724400" y="54991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1.10 x 10</a:t>
            </a:r>
            <a:r>
              <a:rPr lang="en-US" altLang="en-US" sz="2000" b="1" baseline="30000">
                <a:solidFill>
                  <a:srgbClr val="FF0000"/>
                </a:solidFill>
              </a:rPr>
              <a:t>-5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9237" name="Group 48"/>
          <p:cNvGrpSpPr>
            <a:grpSpLocks/>
          </p:cNvGrpSpPr>
          <p:nvPr/>
        </p:nvGrpSpPr>
        <p:grpSpPr bwMode="auto">
          <a:xfrm>
            <a:off x="990600" y="381000"/>
            <a:ext cx="7239000" cy="930275"/>
            <a:chOff x="480" y="240"/>
            <a:chExt cx="4560" cy="586"/>
          </a:xfrm>
        </p:grpSpPr>
        <p:sp>
          <p:nvSpPr>
            <p:cNvPr id="9240" name="Text Box 49" descr="Bouquet"/>
            <p:cNvSpPr txBox="1">
              <a:spLocks noChangeArrowheads="1"/>
            </p:cNvSpPr>
            <p:nvPr/>
          </p:nvSpPr>
          <p:spPr bwMode="auto">
            <a:xfrm>
              <a:off x="480" y="384"/>
              <a:ext cx="45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FF"/>
                  </a:solidFill>
                </a:rPr>
                <a:t>Table 16.1</a:t>
              </a:r>
              <a:r>
                <a:rPr lang="en-US" altLang="en-US" sz="2000" b="1">
                  <a:solidFill>
                    <a:srgbClr val="0000FF"/>
                  </a:solidFill>
                </a:rPr>
                <a:t>    </a:t>
              </a:r>
              <a:r>
                <a:rPr lang="en-US" altLang="en-US" sz="2000" b="1">
                  <a:solidFill>
                    <a:srgbClr val="1822CD"/>
                  </a:solidFill>
                </a:rPr>
                <a:t>Concentration of O</a:t>
              </a:r>
              <a:r>
                <a:rPr lang="en-US" altLang="en-US" sz="2000" b="1" baseline="-25000">
                  <a:solidFill>
                    <a:srgbClr val="1822CD"/>
                  </a:solidFill>
                </a:rPr>
                <a:t>3</a:t>
              </a:r>
              <a:r>
                <a:rPr lang="en-US" altLang="en-US" sz="2000" b="1">
                  <a:solidFill>
                    <a:srgbClr val="1822CD"/>
                  </a:solidFill>
                </a:rPr>
                <a:t> at various times in its		     reaction with C</a:t>
              </a:r>
              <a:r>
                <a:rPr lang="en-US" altLang="en-US" sz="2000" b="1" baseline="-25000">
                  <a:solidFill>
                    <a:srgbClr val="1822CD"/>
                  </a:solidFill>
                </a:rPr>
                <a:t>2</a:t>
              </a:r>
              <a:r>
                <a:rPr lang="en-US" altLang="en-US" sz="2000" b="1">
                  <a:solidFill>
                    <a:srgbClr val="1822CD"/>
                  </a:solidFill>
                </a:rPr>
                <a:t>H</a:t>
              </a:r>
              <a:r>
                <a:rPr lang="en-US" altLang="en-US" sz="2000" b="1" baseline="-25000">
                  <a:solidFill>
                    <a:srgbClr val="1822CD"/>
                  </a:solidFill>
                </a:rPr>
                <a:t>4</a:t>
              </a:r>
              <a:r>
                <a:rPr lang="en-US" altLang="en-US" sz="2000" b="1">
                  <a:solidFill>
                    <a:srgbClr val="1822CD"/>
                  </a:solidFill>
                </a:rPr>
                <a:t> at 303 K</a:t>
              </a:r>
            </a:p>
          </p:txBody>
        </p:sp>
        <p:sp>
          <p:nvSpPr>
            <p:cNvPr id="9241" name="Rectangle 50" descr="Bouquet"/>
            <p:cNvSpPr>
              <a:spLocks noChangeArrowheads="1"/>
            </p:cNvSpPr>
            <p:nvPr/>
          </p:nvSpPr>
          <p:spPr bwMode="auto">
            <a:xfrm>
              <a:off x="960" y="240"/>
              <a:ext cx="116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/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altLang="en-US" sz="900">
                <a:solidFill>
                  <a:srgbClr val="000000"/>
                </a:solidFill>
              </a:endParaRPr>
            </a:p>
          </p:txBody>
        </p:sp>
      </p:grpSp>
      <p:sp>
        <p:nvSpPr>
          <p:cNvPr id="9238" name="Text Box 51"/>
          <p:cNvSpPr txBox="1">
            <a:spLocks noChangeArrowheads="1"/>
          </p:cNvSpPr>
          <p:nvPr/>
        </p:nvSpPr>
        <p:spPr bwMode="auto">
          <a:xfrm>
            <a:off x="2209800" y="6324600"/>
            <a:ext cx="4992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000000"/>
                </a:solidFill>
              </a:rPr>
              <a:t>Copyright </a:t>
            </a:r>
            <a:r>
              <a:rPr lang="en-US" altLang="en-US" sz="900">
                <a:solidFill>
                  <a:srgbClr val="000000"/>
                </a:solidFill>
                <a:cs typeface="Times New Roman" pitchFamily="18" charset="0"/>
              </a:rPr>
              <a:t>©</a:t>
            </a:r>
            <a:r>
              <a:rPr lang="en-US" altLang="en-US" sz="900">
                <a:solidFill>
                  <a:srgbClr val="000000"/>
                </a:solidFill>
              </a:rPr>
              <a:t>  The McGraw-Hill Companies, Inc. Permission required for reproduction or display.</a:t>
            </a: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1447800" y="5943600"/>
            <a:ext cx="6172200" cy="0"/>
          </a:xfrm>
          <a:prstGeom prst="line">
            <a:avLst/>
          </a:prstGeom>
          <a:noFill/>
          <a:ln w="28575">
            <a:solidFill>
              <a:srgbClr val="FF92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9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 descr="Bouquet"/>
          <p:cNvSpPr txBox="1">
            <a:spLocks noChangeArrowheads="1"/>
          </p:cNvSpPr>
          <p:nvPr/>
        </p:nvSpPr>
        <p:spPr bwMode="auto">
          <a:xfrm>
            <a:off x="2209800" y="762000"/>
            <a:ext cx="4778375" cy="376238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</a:rPr>
              <a:t>Different Ways to Measure Reaction Rates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6430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Reaction rate varies with time as the reaction proceeds!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0" y="2057400"/>
            <a:ext cx="4584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C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+  O</a:t>
            </a:r>
            <a:r>
              <a:rPr lang="en-US" altLang="en-US" sz="2000" b="1" baseline="-22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          C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H</a:t>
            </a:r>
            <a:r>
              <a:rPr lang="en-US" altLang="en-US" sz="2000" b="1" baseline="-22000">
                <a:solidFill>
                  <a:srgbClr val="000000"/>
                </a:solidFill>
              </a:rPr>
              <a:t>4</a:t>
            </a:r>
            <a:r>
              <a:rPr lang="en-US" altLang="en-US">
                <a:solidFill>
                  <a:srgbClr val="000000"/>
                </a:solidFill>
              </a:rPr>
              <a:t>O(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  +  O</a:t>
            </a:r>
            <a:r>
              <a:rPr lang="en-US" altLang="en-US" sz="2000" b="1" baseline="-22000">
                <a:solidFill>
                  <a:srgbClr val="000000"/>
                </a:solidFill>
              </a:rPr>
              <a:t>2</a:t>
            </a:r>
            <a:r>
              <a:rPr lang="en-US" altLang="en-US">
                <a:solidFill>
                  <a:srgbClr val="000000"/>
                </a:solidFill>
              </a:rPr>
              <a:t>(</a:t>
            </a:r>
            <a:r>
              <a:rPr lang="en-US" altLang="en-US" i="1">
                <a:solidFill>
                  <a:srgbClr val="000000"/>
                </a:solidFill>
              </a:rPr>
              <a:t>g</a:t>
            </a:r>
            <a:r>
              <a:rPr lang="en-US" alt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4191000" y="2209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 flipH="1">
            <a:off x="41910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1295400" y="2682875"/>
            <a:ext cx="712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average rate</a:t>
            </a:r>
            <a:r>
              <a:rPr lang="en-US" altLang="en-US">
                <a:solidFill>
                  <a:srgbClr val="000000"/>
                </a:solidFill>
              </a:rPr>
              <a:t> = - 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[O</a:t>
            </a:r>
            <a:r>
              <a:rPr lang="en-US" altLang="en-US" sz="2000" b="1" baseline="-22000">
                <a:solidFill>
                  <a:srgbClr val="000000"/>
                </a:solidFill>
              </a:rPr>
              <a:t>3</a:t>
            </a:r>
            <a:r>
              <a:rPr lang="en-US" altLang="en-US">
                <a:solidFill>
                  <a:srgbClr val="000000"/>
                </a:solidFill>
              </a:rPr>
              <a:t>] /</a:t>
            </a:r>
            <a:r>
              <a:rPr lang="en-US" alt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altLang="en-US">
                <a:solidFill>
                  <a:srgbClr val="000000"/>
                </a:solidFill>
              </a:rPr>
              <a:t>t = - (1.10 x 10</a:t>
            </a:r>
            <a:r>
              <a:rPr lang="en-US" altLang="en-US" sz="2400" b="1" baseline="20000">
                <a:solidFill>
                  <a:srgbClr val="000000"/>
                </a:solidFill>
              </a:rPr>
              <a:t>-5</a:t>
            </a:r>
            <a:r>
              <a:rPr lang="en-US" altLang="en-US">
                <a:solidFill>
                  <a:srgbClr val="000000"/>
                </a:solidFill>
              </a:rPr>
              <a:t> mol/L) - (3.20 x 10</a:t>
            </a:r>
            <a:r>
              <a:rPr lang="en-US" altLang="en-US" sz="2400" b="1" baseline="20000">
                <a:solidFill>
                  <a:srgbClr val="000000"/>
                </a:solidFill>
              </a:rPr>
              <a:t>-5</a:t>
            </a:r>
            <a:r>
              <a:rPr lang="en-US" altLang="en-US">
                <a:solidFill>
                  <a:srgbClr val="000000"/>
                </a:solidFill>
              </a:rPr>
              <a:t> mol/L)</a:t>
            </a: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486400" y="3048000"/>
            <a:ext cx="150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60.0 s - 0.0 s</a:t>
            </a:r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4267200" y="3048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50" name="Text Box 12" descr="Recycled paper"/>
          <p:cNvSpPr txBox="1">
            <a:spLocks noChangeArrowheads="1"/>
          </p:cNvSpPr>
          <p:nvPr/>
        </p:nvSpPr>
        <p:spPr bwMode="auto">
          <a:xfrm>
            <a:off x="1141413" y="4151313"/>
            <a:ext cx="7508875" cy="9255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Similar calculations over earlier and later time intervals (</a:t>
            </a:r>
            <a:r>
              <a:rPr lang="en-US" altLang="en-US" i="1">
                <a:solidFill>
                  <a:srgbClr val="000000"/>
                </a:solidFill>
              </a:rPr>
              <a:t>e.g.,</a:t>
            </a:r>
            <a:r>
              <a:rPr lang="en-US" altLang="en-US">
                <a:solidFill>
                  <a:srgbClr val="000000"/>
                </a:solidFill>
              </a:rPr>
              <a:t> 0.0 -10.0 s,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50.0 - 60.0 s) reveals average rates of </a:t>
            </a:r>
            <a:r>
              <a:rPr lang="en-US" altLang="en-US">
                <a:solidFill>
                  <a:srgbClr val="000099"/>
                </a:solidFill>
              </a:rPr>
              <a:t>7.80 x 10</a:t>
            </a:r>
            <a:r>
              <a:rPr lang="en-US" altLang="en-US" sz="2400" b="1" baseline="20000">
                <a:solidFill>
                  <a:srgbClr val="000099"/>
                </a:solidFill>
              </a:rPr>
              <a:t>-7</a:t>
            </a:r>
            <a:r>
              <a:rPr lang="en-US" altLang="en-US">
                <a:solidFill>
                  <a:srgbClr val="000099"/>
                </a:solidFill>
              </a:rPr>
              <a:t> mol/L/s</a:t>
            </a:r>
            <a:r>
              <a:rPr lang="en-US" altLang="en-US">
                <a:solidFill>
                  <a:srgbClr val="000000"/>
                </a:solidFill>
              </a:rPr>
              <a:t>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99"/>
                </a:solidFill>
              </a:rPr>
              <a:t>1.30 x 10</a:t>
            </a:r>
            <a:r>
              <a:rPr lang="en-US" altLang="en-US" sz="2400" b="1" baseline="20000">
                <a:solidFill>
                  <a:srgbClr val="000099"/>
                </a:solidFill>
              </a:rPr>
              <a:t>-7</a:t>
            </a:r>
            <a:r>
              <a:rPr lang="en-US" altLang="en-US">
                <a:solidFill>
                  <a:srgbClr val="000099"/>
                </a:solidFill>
              </a:rPr>
              <a:t> mol/L/s</a:t>
            </a:r>
            <a:r>
              <a:rPr lang="en-US" altLang="en-US">
                <a:solidFill>
                  <a:srgbClr val="000000"/>
                </a:solidFill>
              </a:rPr>
              <a:t>, respectively.</a:t>
            </a:r>
          </a:p>
        </p:txBody>
      </p:sp>
      <p:sp>
        <p:nvSpPr>
          <p:cNvPr id="10251" name="Text Box 13"/>
          <p:cNvSpPr txBox="1">
            <a:spLocks noChangeArrowheads="1"/>
          </p:cNvSpPr>
          <p:nvPr/>
        </p:nvSpPr>
        <p:spPr bwMode="auto">
          <a:xfrm>
            <a:off x="3962400" y="3429000"/>
            <a:ext cx="2295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= </a:t>
            </a:r>
            <a:r>
              <a:rPr lang="en-US" altLang="en-US">
                <a:solidFill>
                  <a:srgbClr val="000099"/>
                </a:solidFill>
              </a:rPr>
              <a:t>3.50 x 10</a:t>
            </a:r>
            <a:r>
              <a:rPr lang="en-US" altLang="en-US" sz="2400" b="1" baseline="20000">
                <a:solidFill>
                  <a:srgbClr val="000099"/>
                </a:solidFill>
              </a:rPr>
              <a:t>-7 </a:t>
            </a:r>
            <a:r>
              <a:rPr lang="en-US" altLang="en-US">
                <a:solidFill>
                  <a:srgbClr val="000099"/>
                </a:solidFill>
              </a:rPr>
              <a:t>mol/L/s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52" name="Text Box 14" descr="Bouquet"/>
          <p:cNvSpPr txBox="1">
            <a:spLocks noChangeArrowheads="1"/>
          </p:cNvSpPr>
          <p:nvPr/>
        </p:nvSpPr>
        <p:spPr bwMode="auto">
          <a:xfrm>
            <a:off x="1987550" y="5345113"/>
            <a:ext cx="5803900" cy="711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Data show that the average rate </a:t>
            </a:r>
            <a:r>
              <a:rPr lang="en-US" altLang="en-US" sz="2000">
                <a:solidFill>
                  <a:srgbClr val="FF0000"/>
                </a:solidFill>
              </a:rPr>
              <a:t>decreases</a:t>
            </a:r>
            <a:r>
              <a:rPr lang="en-US" altLang="en-US" sz="2000">
                <a:solidFill>
                  <a:srgbClr val="000000"/>
                </a:solidFill>
              </a:rPr>
              <a:t> as the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reaction proceeds!</a:t>
            </a:r>
          </a:p>
        </p:txBody>
      </p:sp>
    </p:spTree>
    <p:extLst>
      <p:ext uri="{BB962C8B-B14F-4D97-AF65-F5344CB8AC3E}">
        <p14:creationId xmlns:p14="http://schemas.microsoft.com/office/powerpoint/2010/main" val="42602377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2784</Words>
  <Application>Microsoft Office PowerPoint</Application>
  <PresentationFormat>On-screen Show (4:3)</PresentationFormat>
  <Paragraphs>516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Mary's</dc:creator>
  <cp:lastModifiedBy>Mary's</cp:lastModifiedBy>
  <cp:revision>1</cp:revision>
  <dcterms:created xsi:type="dcterms:W3CDTF">2018-02-25T22:43:27Z</dcterms:created>
  <dcterms:modified xsi:type="dcterms:W3CDTF">2018-02-25T22:46:17Z</dcterms:modified>
</cp:coreProperties>
</file>